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0" r:id="rId1"/>
  </p:sldMasterIdLst>
  <p:notesMasterIdLst>
    <p:notesMasterId r:id="rId69"/>
  </p:notesMasterIdLst>
  <p:sldIdLst>
    <p:sldId id="256" r:id="rId2"/>
    <p:sldId id="257" r:id="rId3"/>
    <p:sldId id="258" r:id="rId4"/>
    <p:sldId id="259" r:id="rId5"/>
    <p:sldId id="260" r:id="rId6"/>
    <p:sldId id="301" r:id="rId7"/>
    <p:sldId id="302" r:id="rId8"/>
    <p:sldId id="303" r:id="rId9"/>
    <p:sldId id="304"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305" r:id="rId47"/>
    <p:sldId id="297" r:id="rId48"/>
    <p:sldId id="298" r:id="rId49"/>
    <p:sldId id="299" r:id="rId50"/>
    <p:sldId id="306" r:id="rId51"/>
    <p:sldId id="307" r:id="rId52"/>
    <p:sldId id="308" r:id="rId53"/>
    <p:sldId id="309" r:id="rId54"/>
    <p:sldId id="310" r:id="rId55"/>
    <p:sldId id="311" r:id="rId56"/>
    <p:sldId id="312" r:id="rId57"/>
    <p:sldId id="300" r:id="rId58"/>
    <p:sldId id="314" r:id="rId59"/>
    <p:sldId id="315" r:id="rId60"/>
    <p:sldId id="316" r:id="rId61"/>
    <p:sldId id="318" r:id="rId62"/>
    <p:sldId id="317" r:id="rId63"/>
    <p:sldId id="319" r:id="rId64"/>
    <p:sldId id="320" r:id="rId65"/>
    <p:sldId id="321" r:id="rId66"/>
    <p:sldId id="322" r:id="rId67"/>
    <p:sldId id="323"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85" autoAdjust="0"/>
    <p:restoredTop sz="94724" autoAdjust="0"/>
  </p:normalViewPr>
  <p:slideViewPr>
    <p:cSldViewPr snapToGrid="0">
      <p:cViewPr varScale="1">
        <p:scale>
          <a:sx n="83" d="100"/>
          <a:sy n="83" d="100"/>
        </p:scale>
        <p:origin x="163" y="72"/>
      </p:cViewPr>
      <p:guideLst/>
    </p:cSldViewPr>
  </p:slideViewPr>
  <p:outlineViewPr>
    <p:cViewPr>
      <p:scale>
        <a:sx n="33" d="100"/>
        <a:sy n="33" d="100"/>
      </p:scale>
      <p:origin x="0" y="-5178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09FB8-290B-40A0-9DB3-ACA4A310AFB6}" type="datetimeFigureOut">
              <a:rPr lang="zh-CN" altLang="en-US" smtClean="0"/>
              <a:t>2021/4/28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9847F5-5D57-4A2D-AA4F-15A45CC8B960}" type="slidenum">
              <a:rPr lang="zh-CN" altLang="en-US" smtClean="0"/>
              <a:t>‹#›</a:t>
            </a:fld>
            <a:endParaRPr lang="zh-CN" altLang="en-US"/>
          </a:p>
        </p:txBody>
      </p:sp>
    </p:spTree>
    <p:extLst>
      <p:ext uri="{BB962C8B-B14F-4D97-AF65-F5344CB8AC3E}">
        <p14:creationId xmlns:p14="http://schemas.microsoft.com/office/powerpoint/2010/main" val="1017620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30A49CE5-2BEC-4B4B-9E38-7B0CCFDE3D76}" type="datetime1">
              <a:rPr lang="zh-CN" altLang="en-US" smtClean="0"/>
              <a:t>2021/4/28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190597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F06C22E-4C42-4A88-90BC-34D095A0AF2B}" type="datetime1">
              <a:rPr lang="zh-CN" altLang="en-US" smtClean="0"/>
              <a:t>2021/4/28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3854731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FE0FC71-D1FD-4650-9B3A-37D81705720D}" type="datetime1">
              <a:rPr lang="zh-CN" altLang="en-US" smtClean="0"/>
              <a:t>2021/4/28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14061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647312C-58AE-4D83-A865-3FA8780DE83E}" type="datetime1">
              <a:rPr lang="zh-CN" altLang="en-US" smtClean="0"/>
              <a:t>2021/4/28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2000002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a:xfrm>
            <a:off x="8593667" y="6272784"/>
            <a:ext cx="2644309" cy="365125"/>
          </a:xfrm>
        </p:spPr>
        <p:txBody>
          <a:bodyPr/>
          <a:lstStyle/>
          <a:p>
            <a:fld id="{CFF9EB1B-BBB4-4C5D-AB74-2ABAA41CF5E7}" type="datetime1">
              <a:rPr lang="zh-CN" altLang="en-US" smtClean="0"/>
              <a:t>2021/4/28</a:t>
            </a:fld>
            <a:endParaRPr lang="zh-CN" altLang="en-US"/>
          </a:p>
        </p:txBody>
      </p:sp>
      <p:sp>
        <p:nvSpPr>
          <p:cNvPr id="5" name="Footer Placeholder 4"/>
          <p:cNvSpPr>
            <a:spLocks noGrp="1"/>
          </p:cNvSpPr>
          <p:nvPr>
            <p:ph type="ftr" sz="quarter" idx="11"/>
          </p:nvPr>
        </p:nvSpPr>
        <p:spPr>
          <a:xfrm>
            <a:off x="2182708" y="6272784"/>
            <a:ext cx="6327648" cy="365125"/>
          </a:xfrm>
        </p:spPr>
        <p:txBody>
          <a:bodyPr/>
          <a:lstStyle/>
          <a:p>
            <a:endParaRPr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2939388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2B2531F-1654-47ED-B983-A9BD158F6372}" type="datetime1">
              <a:rPr lang="zh-CN" altLang="en-US" smtClean="0"/>
              <a:t>2021/4/28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233356853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228273F-9293-4A17-9641-7CAC7B0E273A}" type="datetime1">
              <a:rPr lang="zh-CN" altLang="en-US" smtClean="0"/>
              <a:t>2021/4/28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294229350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3C11707-0620-41A8-91D6-2A21541B5BE4}" type="datetime1">
              <a:rPr lang="zh-CN" altLang="en-US" smtClean="0"/>
              <a:t>2021/4/28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1788545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F5000-EADB-4BB2-A1D5-7241F4FC7C8E}" type="datetime1">
              <a:rPr lang="zh-CN" altLang="en-US" smtClean="0"/>
              <a:t>2021/4/28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24630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59C84DF9-7C38-4936-B2D1-BE9BCC4A797B}" type="datetime1">
              <a:rPr lang="zh-CN" altLang="en-US" smtClean="0"/>
              <a:t>2021/4/28</a:t>
            </a:fld>
            <a:endParaRPr lang="zh-CN" altLang="en-US"/>
          </a:p>
        </p:txBody>
      </p:sp>
      <p:sp>
        <p:nvSpPr>
          <p:cNvPr id="6" name="Footer Placeholder 5"/>
          <p:cNvSpPr>
            <a:spLocks noGrp="1"/>
          </p:cNvSpPr>
          <p:nvPr>
            <p:ph type="ftr" sz="quarter" idx="11"/>
          </p:nvPr>
        </p:nvSpPr>
        <p:spPr/>
        <p:txBody>
          <a:bodyPr/>
          <a:lstStyle/>
          <a:p>
            <a:endParaRPr lang="zh-CN"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38959051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5822E1C0-5D58-41E2-AF49-B54D9EC96B60}" type="datetime1">
              <a:rPr lang="zh-CN" altLang="en-US" smtClean="0"/>
              <a:t>2021/4/28</a:t>
            </a:fld>
            <a:endParaRPr lang="zh-CN"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3626008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E7F2612-2032-4620-97DE-B1E07DD5B5A0}" type="datetime1">
              <a:rPr lang="zh-CN" altLang="en-US" smtClean="0"/>
              <a:t>2021/4/28</a:t>
            </a:fld>
            <a:endParaRPr lang="zh-CN"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CN"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EBF9BF7-DC7B-4671-866E-DDAD12303B6C}" type="slidenum">
              <a:rPr lang="zh-CN" altLang="en-US" smtClean="0"/>
              <a:t>‹#›</a:t>
            </a:fld>
            <a:endParaRPr lang="zh-CN" altLang="en-US"/>
          </a:p>
        </p:txBody>
      </p:sp>
    </p:spTree>
    <p:extLst>
      <p:ext uri="{BB962C8B-B14F-4D97-AF65-F5344CB8AC3E}">
        <p14:creationId xmlns:p14="http://schemas.microsoft.com/office/powerpoint/2010/main" val="550325330"/>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第十章 </a:t>
            </a:r>
            <a:r>
              <a:rPr lang="en-US" altLang="zh-CN" dirty="0" smtClean="0"/>
              <a:t/>
            </a:r>
            <a:br>
              <a:rPr lang="en-US" altLang="zh-CN" dirty="0" smtClean="0"/>
            </a:br>
            <a:r>
              <a:rPr lang="en-US" altLang="zh-CN" dirty="0" smtClean="0"/>
              <a:t>   </a:t>
            </a:r>
            <a:r>
              <a:rPr lang="zh-CN" altLang="en-US" dirty="0" smtClean="0"/>
              <a:t>数据库恢复技术</a:t>
            </a:r>
            <a:endParaRPr lang="zh-CN" altLang="en-US" dirty="0"/>
          </a:p>
        </p:txBody>
      </p:sp>
      <p:sp>
        <p:nvSpPr>
          <p:cNvPr id="3" name="副标题 2"/>
          <p:cNvSpPr>
            <a:spLocks noGrp="1"/>
          </p:cNvSpPr>
          <p:nvPr>
            <p:ph type="subTitle"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BEBF9BF7-DC7B-4671-866E-DDAD12303B6C}" type="slidenum">
              <a:rPr lang="zh-CN" altLang="en-US" smtClean="0"/>
              <a:t>1</a:t>
            </a:fld>
            <a:endParaRPr lang="zh-CN" altLang="en-US"/>
          </a:p>
        </p:txBody>
      </p:sp>
    </p:spTree>
    <p:extLst>
      <p:ext uri="{BB962C8B-B14F-4D97-AF65-F5344CB8AC3E}">
        <p14:creationId xmlns:p14="http://schemas.microsoft.com/office/powerpoint/2010/main" val="18642202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3" name="内容占位符 2"/>
          <p:cNvSpPr>
            <a:spLocks noGrp="1"/>
          </p:cNvSpPr>
          <p:nvPr>
            <p:ph idx="1"/>
          </p:nvPr>
        </p:nvSpPr>
        <p:spPr/>
        <p:txBody>
          <a:bodyPr/>
          <a:lstStyle/>
          <a:p>
            <a:pPr marL="0" indent="0">
              <a:buNone/>
            </a:pPr>
            <a:r>
              <a:rPr lang="zh-CN" altLang="en-US" sz="2800" dirty="0" smtClean="0">
                <a:solidFill>
                  <a:srgbClr val="C00000"/>
                </a:solidFill>
              </a:rPr>
              <a:t>事务的特性（</a:t>
            </a:r>
            <a:r>
              <a:rPr lang="en-US" altLang="zh-CN" sz="2800" dirty="0" smtClean="0">
                <a:solidFill>
                  <a:srgbClr val="C00000"/>
                </a:solidFill>
              </a:rPr>
              <a:t>ACID</a:t>
            </a:r>
            <a:r>
              <a:rPr lang="zh-CN" altLang="en-US" sz="2800" dirty="0" smtClean="0">
                <a:solidFill>
                  <a:srgbClr val="C00000"/>
                </a:solidFill>
              </a:rPr>
              <a:t>特性）：</a:t>
            </a:r>
            <a:endParaRPr lang="en-US" altLang="zh-CN" sz="2800" dirty="0" smtClean="0">
              <a:solidFill>
                <a:srgbClr val="C00000"/>
              </a:solidFill>
            </a:endParaRPr>
          </a:p>
          <a:p>
            <a:r>
              <a:rPr lang="zh-CN" altLang="en-US" sz="2800" dirty="0" smtClean="0">
                <a:solidFill>
                  <a:srgbClr val="C00000"/>
                </a:solidFill>
              </a:rPr>
              <a:t>原子性</a:t>
            </a:r>
            <a:r>
              <a:rPr lang="en-US" altLang="zh-CN" sz="2800" dirty="0" smtClean="0">
                <a:solidFill>
                  <a:srgbClr val="C00000"/>
                </a:solidFill>
              </a:rPr>
              <a:t>A</a:t>
            </a:r>
          </a:p>
          <a:p>
            <a:r>
              <a:rPr lang="zh-CN" altLang="en-US" sz="2800" dirty="0" smtClean="0">
                <a:solidFill>
                  <a:srgbClr val="C00000"/>
                </a:solidFill>
              </a:rPr>
              <a:t>一致性</a:t>
            </a:r>
            <a:r>
              <a:rPr lang="en-US" altLang="zh-CN" sz="2800" dirty="0" smtClean="0">
                <a:solidFill>
                  <a:srgbClr val="C00000"/>
                </a:solidFill>
              </a:rPr>
              <a:t>C</a:t>
            </a:r>
          </a:p>
          <a:p>
            <a:r>
              <a:rPr lang="zh-CN" altLang="en-US" sz="2800" dirty="0">
                <a:solidFill>
                  <a:srgbClr val="C00000"/>
                </a:solidFill>
              </a:rPr>
              <a:t>隔离</a:t>
            </a:r>
            <a:r>
              <a:rPr lang="zh-CN" altLang="en-US" sz="2800" dirty="0" smtClean="0">
                <a:solidFill>
                  <a:srgbClr val="C00000"/>
                </a:solidFill>
              </a:rPr>
              <a:t>性</a:t>
            </a:r>
            <a:r>
              <a:rPr lang="en-US" altLang="zh-CN" sz="2800" dirty="0" smtClean="0">
                <a:solidFill>
                  <a:srgbClr val="C00000"/>
                </a:solidFill>
              </a:rPr>
              <a:t>I</a:t>
            </a:r>
          </a:p>
          <a:p>
            <a:r>
              <a:rPr lang="zh-CN" altLang="en-US" sz="2800" dirty="0" smtClean="0">
                <a:solidFill>
                  <a:srgbClr val="C00000"/>
                </a:solidFill>
              </a:rPr>
              <a:t>持续性</a:t>
            </a:r>
            <a:r>
              <a:rPr lang="en-US" altLang="zh-CN" sz="2800" dirty="0" smtClean="0">
                <a:solidFill>
                  <a:srgbClr val="C00000"/>
                </a:solidFill>
              </a:rPr>
              <a:t>D</a:t>
            </a:r>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10</a:t>
            </a:fld>
            <a:endParaRPr lang="zh-CN" altLang="en-US"/>
          </a:p>
        </p:txBody>
      </p:sp>
    </p:spTree>
    <p:extLst>
      <p:ext uri="{BB962C8B-B14F-4D97-AF65-F5344CB8AC3E}">
        <p14:creationId xmlns:p14="http://schemas.microsoft.com/office/powerpoint/2010/main" val="1254353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3" name="内容占位符 2"/>
          <p:cNvSpPr>
            <a:spLocks noGrp="1"/>
          </p:cNvSpPr>
          <p:nvPr>
            <p:ph idx="1"/>
          </p:nvPr>
        </p:nvSpPr>
        <p:spPr/>
        <p:txBody>
          <a:bodyPr>
            <a:normAutofit/>
          </a:bodyPr>
          <a:lstStyle/>
          <a:p>
            <a:r>
              <a:rPr lang="zh-CN" altLang="en-US" sz="2800" dirty="0" smtClean="0">
                <a:solidFill>
                  <a:srgbClr val="C00000"/>
                </a:solidFill>
              </a:rPr>
              <a:t>原子性</a:t>
            </a:r>
            <a:r>
              <a:rPr lang="zh-CN" altLang="en-US" sz="2800" dirty="0" smtClean="0"/>
              <a:t>：</a:t>
            </a:r>
            <a:endParaRPr lang="en-US" altLang="zh-CN" sz="2800" dirty="0" smtClean="0"/>
          </a:p>
          <a:p>
            <a:pPr marL="0" indent="0">
              <a:buNone/>
            </a:pPr>
            <a:r>
              <a:rPr lang="zh-CN" altLang="en-US" sz="2800" dirty="0" smtClean="0"/>
              <a:t>事务是数据库的逻辑工作单位。</a:t>
            </a:r>
            <a:endParaRPr lang="en-US" altLang="zh-CN" sz="2800" dirty="0" smtClean="0"/>
          </a:p>
          <a:p>
            <a:pPr marL="0" indent="0">
              <a:buNone/>
            </a:pPr>
            <a:r>
              <a:rPr lang="zh-CN" altLang="en-US" sz="2800" dirty="0" smtClean="0"/>
              <a:t>事务中包括的操作要么都做，要么都不做。</a:t>
            </a:r>
            <a:endParaRPr lang="en-US" altLang="zh-CN" sz="2800" dirty="0" smtClean="0"/>
          </a:p>
          <a:p>
            <a:pPr marL="0" indent="0">
              <a:buNone/>
            </a:pP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11</a:t>
            </a:fld>
            <a:endParaRPr lang="zh-CN" altLang="en-US"/>
          </a:p>
        </p:txBody>
      </p:sp>
    </p:spTree>
    <p:extLst>
      <p:ext uri="{BB962C8B-B14F-4D97-AF65-F5344CB8AC3E}">
        <p14:creationId xmlns:p14="http://schemas.microsoft.com/office/powerpoint/2010/main" val="1826585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3" name="内容占位符 2"/>
          <p:cNvSpPr>
            <a:spLocks noGrp="1"/>
          </p:cNvSpPr>
          <p:nvPr>
            <p:ph idx="1"/>
          </p:nvPr>
        </p:nvSpPr>
        <p:spPr/>
        <p:txBody>
          <a:bodyPr>
            <a:normAutofit/>
          </a:bodyPr>
          <a:lstStyle/>
          <a:p>
            <a:pPr marL="0" indent="0">
              <a:buNone/>
            </a:pPr>
            <a:r>
              <a:rPr lang="zh-CN" altLang="en-US" sz="2800" dirty="0" smtClean="0">
                <a:solidFill>
                  <a:srgbClr val="C00000"/>
                </a:solidFill>
              </a:rPr>
              <a:t>一致性：</a:t>
            </a:r>
            <a:endParaRPr lang="en-US" altLang="zh-CN" sz="2800" dirty="0" smtClean="0">
              <a:solidFill>
                <a:srgbClr val="C00000"/>
              </a:solidFill>
            </a:endParaRPr>
          </a:p>
          <a:p>
            <a:r>
              <a:rPr lang="zh-CN" altLang="en-US" sz="2800" dirty="0" smtClean="0"/>
              <a:t>事务执行的结果必须是使数据库从一个一致性状态到另一个一致性状态。</a:t>
            </a:r>
            <a:endParaRPr lang="en-US" altLang="zh-CN" sz="2800" dirty="0" smtClean="0"/>
          </a:p>
          <a:p>
            <a:r>
              <a:rPr lang="zh-CN" altLang="en-US" sz="2800" dirty="0" smtClean="0">
                <a:solidFill>
                  <a:srgbClr val="C00000"/>
                </a:solidFill>
              </a:rPr>
              <a:t>一致性状态</a:t>
            </a:r>
            <a:r>
              <a:rPr lang="zh-CN" altLang="en-US" sz="2800" dirty="0" smtClean="0"/>
              <a:t>：数据库中只包含成功事务提交的结果。</a:t>
            </a:r>
            <a:endParaRPr lang="en-US" altLang="zh-CN" sz="2800" dirty="0" smtClean="0"/>
          </a:p>
          <a:p>
            <a:r>
              <a:rPr lang="zh-CN" altLang="en-US" sz="2800" dirty="0">
                <a:solidFill>
                  <a:srgbClr val="C00000"/>
                </a:solidFill>
              </a:rPr>
              <a:t>不</a:t>
            </a:r>
            <a:r>
              <a:rPr lang="zh-CN" altLang="en-US" sz="2800" dirty="0" smtClean="0">
                <a:solidFill>
                  <a:srgbClr val="C00000"/>
                </a:solidFill>
              </a:rPr>
              <a:t>一致状态</a:t>
            </a:r>
            <a:r>
              <a:rPr lang="zh-CN" altLang="en-US" sz="2800" dirty="0" smtClean="0"/>
              <a:t>： 数据库系统运行中发生故障，有些事务未完成就被迫中断。这些未完成的事务对数据库所做的修改有一部分已经写入物理数据库，这时，数据库就处于一种不正确的状态。</a:t>
            </a:r>
            <a:endParaRPr lang="en-US" altLang="zh-CN" sz="2800" dirty="0" smtClean="0"/>
          </a:p>
        </p:txBody>
      </p:sp>
      <p:sp>
        <p:nvSpPr>
          <p:cNvPr id="4" name="灯片编号占位符 3"/>
          <p:cNvSpPr>
            <a:spLocks noGrp="1"/>
          </p:cNvSpPr>
          <p:nvPr>
            <p:ph type="sldNum" sz="quarter" idx="12"/>
          </p:nvPr>
        </p:nvSpPr>
        <p:spPr/>
        <p:txBody>
          <a:bodyPr/>
          <a:lstStyle/>
          <a:p>
            <a:fld id="{BEBF9BF7-DC7B-4671-866E-DDAD12303B6C}" type="slidenum">
              <a:rPr lang="zh-CN" altLang="en-US" smtClean="0"/>
              <a:t>12</a:t>
            </a:fld>
            <a:endParaRPr lang="zh-CN" altLang="en-US"/>
          </a:p>
        </p:txBody>
      </p:sp>
    </p:spTree>
    <p:extLst>
      <p:ext uri="{BB962C8B-B14F-4D97-AF65-F5344CB8AC3E}">
        <p14:creationId xmlns:p14="http://schemas.microsoft.com/office/powerpoint/2010/main" val="1720484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3" name="内容占位符 2"/>
          <p:cNvSpPr>
            <a:spLocks noGrp="1"/>
          </p:cNvSpPr>
          <p:nvPr>
            <p:ph idx="1"/>
          </p:nvPr>
        </p:nvSpPr>
        <p:spPr>
          <a:xfrm>
            <a:off x="1069848" y="1637314"/>
            <a:ext cx="10058400" cy="4050792"/>
          </a:xfrm>
        </p:spPr>
        <p:txBody>
          <a:bodyPr>
            <a:noAutofit/>
          </a:bodyPr>
          <a:lstStyle/>
          <a:p>
            <a:pPr marL="0" indent="0">
              <a:buNone/>
            </a:pPr>
            <a:r>
              <a:rPr lang="zh-CN" altLang="en-US" sz="2800" dirty="0" smtClean="0">
                <a:solidFill>
                  <a:srgbClr val="C00000"/>
                </a:solidFill>
              </a:rPr>
              <a:t>例</a:t>
            </a:r>
            <a:r>
              <a:rPr lang="zh-CN" altLang="en-US" sz="2800" dirty="0" smtClean="0"/>
              <a:t>：银行转账，从账号</a:t>
            </a:r>
            <a:r>
              <a:rPr lang="en-US" altLang="zh-CN" sz="2800" dirty="0" smtClean="0"/>
              <a:t>A</a:t>
            </a:r>
            <a:r>
              <a:rPr lang="zh-CN" altLang="en-US" sz="2800" dirty="0" smtClean="0"/>
              <a:t>中取出</a:t>
            </a:r>
            <a:r>
              <a:rPr lang="en-US" altLang="zh-CN" sz="2800" dirty="0" smtClean="0"/>
              <a:t>1</a:t>
            </a:r>
            <a:r>
              <a:rPr lang="zh-CN" altLang="en-US" sz="2800" dirty="0" smtClean="0"/>
              <a:t>万元，存入账号</a:t>
            </a:r>
            <a:r>
              <a:rPr lang="en-US" altLang="zh-CN" sz="2800" dirty="0" smtClean="0"/>
              <a:t>B</a:t>
            </a:r>
          </a:p>
          <a:p>
            <a:pPr marL="0" indent="0">
              <a:buNone/>
            </a:pPr>
            <a:r>
              <a:rPr lang="zh-CN" altLang="en-US" sz="2800" dirty="0" smtClean="0"/>
              <a:t>定义一个事务，该事务包含两个操作</a:t>
            </a:r>
            <a:endParaRPr lang="en-US" altLang="zh-CN" sz="2800" dirty="0" smtClean="0"/>
          </a:p>
          <a:p>
            <a:endParaRPr lang="en-US" altLang="zh-CN" sz="2800" dirty="0"/>
          </a:p>
          <a:p>
            <a:endParaRPr lang="en-US" altLang="zh-CN" sz="2800" dirty="0" smtClean="0"/>
          </a:p>
          <a:p>
            <a:endParaRPr lang="en-US" altLang="zh-CN" sz="2800" dirty="0"/>
          </a:p>
          <a:p>
            <a:endParaRPr lang="en-US" altLang="zh-CN" sz="2800" dirty="0" smtClean="0"/>
          </a:p>
          <a:p>
            <a:r>
              <a:rPr lang="zh-CN" altLang="en-US" sz="2800" dirty="0" smtClean="0"/>
              <a:t>这两个操作要么全做，要么全不做。</a:t>
            </a:r>
            <a:endParaRPr lang="en-US" altLang="zh-CN" sz="2800" dirty="0" smtClean="0"/>
          </a:p>
          <a:p>
            <a:r>
              <a:rPr lang="zh-CN" altLang="en-US" sz="2800" dirty="0" smtClean="0"/>
              <a:t>如果只做一个操作，用户逻辑上就会发生错误，少了一万元，数据库就处于不一致状态。</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13</a:t>
            </a:fld>
            <a:endParaRPr lang="zh-CN" altLang="en-US"/>
          </a:p>
        </p:txBody>
      </p:sp>
      <p:pic>
        <p:nvPicPr>
          <p:cNvPr id="6" name="图片 5"/>
          <p:cNvPicPr>
            <a:picLocks noChangeAspect="1"/>
          </p:cNvPicPr>
          <p:nvPr/>
        </p:nvPicPr>
        <p:blipFill>
          <a:blip r:embed="rId2"/>
          <a:stretch>
            <a:fillRect/>
          </a:stretch>
        </p:blipFill>
        <p:spPr>
          <a:xfrm>
            <a:off x="3149902" y="3101540"/>
            <a:ext cx="2700762" cy="1579001"/>
          </a:xfrm>
          <a:prstGeom prst="rect">
            <a:avLst/>
          </a:prstGeom>
        </p:spPr>
      </p:pic>
    </p:spTree>
    <p:extLst>
      <p:ext uri="{BB962C8B-B14F-4D97-AF65-F5344CB8AC3E}">
        <p14:creationId xmlns:p14="http://schemas.microsoft.com/office/powerpoint/2010/main" val="27085155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EBF9BF7-DC7B-4671-866E-DDAD12303B6C}" type="slidenum">
              <a:rPr lang="zh-CN" altLang="en-US" smtClean="0"/>
              <a:t>14</a:t>
            </a:fld>
            <a:endParaRPr lang="zh-CN" altLang="en-US"/>
          </a:p>
        </p:txBody>
      </p:sp>
      <p:sp>
        <p:nvSpPr>
          <p:cNvPr id="6" name="内容占位符 5"/>
          <p:cNvSpPr>
            <a:spLocks noGrp="1"/>
          </p:cNvSpPr>
          <p:nvPr>
            <p:ph idx="1"/>
          </p:nvPr>
        </p:nvSpPr>
        <p:spPr>
          <a:xfrm>
            <a:off x="1069848" y="690282"/>
            <a:ext cx="10058400" cy="5481918"/>
          </a:xfrm>
        </p:spPr>
        <p:txBody>
          <a:bodyPr>
            <a:normAutofit lnSpcReduction="10000"/>
          </a:bodyPr>
          <a:lstStyle/>
          <a:p>
            <a:r>
              <a:rPr lang="zh-CN" altLang="en-US" sz="2800" dirty="0" smtClean="0">
                <a:solidFill>
                  <a:srgbClr val="C00000"/>
                </a:solidFill>
              </a:rPr>
              <a:t>隔离性：</a:t>
            </a:r>
            <a:endParaRPr lang="en-US" altLang="zh-CN" sz="2800" dirty="0" smtClean="0">
              <a:solidFill>
                <a:srgbClr val="C00000"/>
              </a:solidFill>
            </a:endParaRPr>
          </a:p>
          <a:p>
            <a:pPr marL="0" indent="0">
              <a:buNone/>
            </a:pPr>
            <a:r>
              <a:rPr lang="zh-CN" altLang="en-US" sz="2800" dirty="0"/>
              <a:t>一</a:t>
            </a:r>
            <a:r>
              <a:rPr lang="zh-CN" altLang="en-US" sz="2800" dirty="0" smtClean="0"/>
              <a:t>个事务的执行不能被其他事务干扰。</a:t>
            </a:r>
            <a:endParaRPr lang="en-US" altLang="zh-CN" sz="2800" dirty="0" smtClean="0"/>
          </a:p>
          <a:p>
            <a:pPr marL="0" indent="0">
              <a:buNone/>
            </a:pPr>
            <a:endParaRPr lang="en-US" altLang="zh-CN" sz="2800" dirty="0"/>
          </a:p>
          <a:p>
            <a:pPr marL="0" indent="0">
              <a:buNone/>
            </a:pPr>
            <a:endParaRPr lang="en-US" altLang="zh-CN" sz="2800" dirty="0" smtClean="0"/>
          </a:p>
          <a:p>
            <a:pPr marL="0" indent="0">
              <a:buNone/>
            </a:pPr>
            <a:endParaRPr lang="en-US" altLang="zh-CN" sz="2800" dirty="0"/>
          </a:p>
          <a:p>
            <a:pPr marL="0" indent="0">
              <a:buNone/>
            </a:pPr>
            <a:endParaRPr lang="en-US" altLang="zh-CN" sz="2800" dirty="0" smtClean="0"/>
          </a:p>
          <a:p>
            <a:pPr marL="0" indent="0">
              <a:buNone/>
            </a:pPr>
            <a:endParaRPr lang="en-US" altLang="zh-CN" sz="2800" dirty="0"/>
          </a:p>
          <a:p>
            <a:pPr marL="0" indent="0">
              <a:buNone/>
            </a:pPr>
            <a:endParaRPr lang="en-US" altLang="zh-CN" sz="2800" dirty="0" smtClean="0"/>
          </a:p>
          <a:p>
            <a:pPr marL="0" indent="0">
              <a:buNone/>
            </a:pPr>
            <a:endParaRPr lang="en-US" altLang="zh-CN" sz="2800" dirty="0"/>
          </a:p>
          <a:p>
            <a:pPr marL="0" indent="0">
              <a:buNone/>
            </a:pPr>
            <a:endParaRPr lang="en-US" altLang="zh-CN" sz="2800" dirty="0" smtClean="0"/>
          </a:p>
          <a:p>
            <a:pPr marL="0" indent="0">
              <a:buNone/>
            </a:pPr>
            <a:r>
              <a:rPr lang="zh-CN" altLang="en-US" sz="2800" dirty="0" smtClean="0"/>
              <a:t>上例中，</a:t>
            </a:r>
            <a:r>
              <a:rPr lang="en-US" altLang="zh-CN" sz="2800" dirty="0" smtClean="0"/>
              <a:t>T1</a:t>
            </a:r>
            <a:r>
              <a:rPr lang="zh-CN" altLang="en-US" sz="2800" dirty="0" smtClean="0"/>
              <a:t>的修改被</a:t>
            </a:r>
            <a:r>
              <a:rPr lang="en-US" altLang="zh-CN" sz="2800" dirty="0" smtClean="0"/>
              <a:t>T2 </a:t>
            </a:r>
            <a:r>
              <a:rPr lang="zh-CN" altLang="en-US" sz="2800" dirty="0" smtClean="0"/>
              <a:t>覆盖了</a:t>
            </a:r>
            <a:endParaRPr lang="zh-CN" altLang="en-US" sz="2800" dirty="0"/>
          </a:p>
        </p:txBody>
      </p:sp>
      <p:pic>
        <p:nvPicPr>
          <p:cNvPr id="7" name="图片 6"/>
          <p:cNvPicPr>
            <a:picLocks noChangeAspect="1"/>
          </p:cNvPicPr>
          <p:nvPr/>
        </p:nvPicPr>
        <p:blipFill>
          <a:blip r:embed="rId2"/>
          <a:stretch>
            <a:fillRect/>
          </a:stretch>
        </p:blipFill>
        <p:spPr>
          <a:xfrm>
            <a:off x="2832174" y="1852240"/>
            <a:ext cx="3103133" cy="3158002"/>
          </a:xfrm>
          <a:prstGeom prst="rect">
            <a:avLst/>
          </a:prstGeom>
        </p:spPr>
      </p:pic>
    </p:spTree>
    <p:extLst>
      <p:ext uri="{BB962C8B-B14F-4D97-AF65-F5344CB8AC3E}">
        <p14:creationId xmlns:p14="http://schemas.microsoft.com/office/powerpoint/2010/main" val="7971161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4" name="灯片编号占位符 3"/>
          <p:cNvSpPr>
            <a:spLocks noGrp="1"/>
          </p:cNvSpPr>
          <p:nvPr>
            <p:ph type="sldNum" sz="quarter" idx="12"/>
          </p:nvPr>
        </p:nvSpPr>
        <p:spPr/>
        <p:txBody>
          <a:bodyPr/>
          <a:lstStyle/>
          <a:p>
            <a:fld id="{BEBF9BF7-DC7B-4671-866E-DDAD12303B6C}" type="slidenum">
              <a:rPr lang="zh-CN" altLang="en-US" smtClean="0"/>
              <a:t>15</a:t>
            </a:fld>
            <a:endParaRPr lang="zh-CN" altLang="en-US"/>
          </a:p>
        </p:txBody>
      </p:sp>
      <p:sp>
        <p:nvSpPr>
          <p:cNvPr id="6" name="内容占位符 5"/>
          <p:cNvSpPr>
            <a:spLocks noGrp="1"/>
          </p:cNvSpPr>
          <p:nvPr>
            <p:ph idx="1"/>
          </p:nvPr>
        </p:nvSpPr>
        <p:spPr/>
        <p:txBody>
          <a:bodyPr/>
          <a:lstStyle/>
          <a:p>
            <a:r>
              <a:rPr lang="zh-CN" altLang="en-US" sz="2800" dirty="0" smtClean="0">
                <a:solidFill>
                  <a:srgbClr val="C00000"/>
                </a:solidFill>
              </a:rPr>
              <a:t>持续性：</a:t>
            </a:r>
            <a:endParaRPr lang="en-US" altLang="zh-CN" sz="2800" dirty="0" smtClean="0">
              <a:solidFill>
                <a:srgbClr val="C00000"/>
              </a:solidFill>
            </a:endParaRPr>
          </a:p>
          <a:p>
            <a:pPr marL="0" indent="0">
              <a:buNone/>
            </a:pPr>
            <a:r>
              <a:rPr lang="zh-CN" altLang="en-US" sz="2800" dirty="0"/>
              <a:t>一</a:t>
            </a:r>
            <a:r>
              <a:rPr lang="zh-CN" altLang="en-US" sz="2800" dirty="0" smtClean="0"/>
              <a:t>个事务一旦提交，它对数据库中数据的改变就应该是永久性的。</a:t>
            </a:r>
            <a:endParaRPr lang="en-US" altLang="zh-CN" sz="2800" dirty="0" smtClean="0"/>
          </a:p>
          <a:p>
            <a:pPr marL="0" indent="0">
              <a:buNone/>
            </a:pPr>
            <a:r>
              <a:rPr lang="zh-CN" altLang="en-US" sz="2800" dirty="0" smtClean="0"/>
              <a:t>接下来的其他操作或故障不应该对其执行结果有任何影响。</a:t>
            </a:r>
            <a:endParaRPr lang="zh-CN" altLang="en-US" sz="2800" dirty="0"/>
          </a:p>
        </p:txBody>
      </p:sp>
    </p:spTree>
    <p:extLst>
      <p:ext uri="{BB962C8B-B14F-4D97-AF65-F5344CB8AC3E}">
        <p14:creationId xmlns:p14="http://schemas.microsoft.com/office/powerpoint/2010/main" val="236425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10.2 </a:t>
            </a:r>
            <a:r>
              <a:rPr lang="zh-CN" altLang="en-US" sz="2800" dirty="0" smtClean="0">
                <a:solidFill>
                  <a:srgbClr val="C00000"/>
                </a:solidFill>
              </a:rPr>
              <a:t>数据库恢复概述</a:t>
            </a:r>
            <a:endParaRPr lang="zh-CN" altLang="en-US" sz="2800" dirty="0">
              <a:solidFill>
                <a:srgbClr val="C00000"/>
              </a:solidFill>
            </a:endParaRPr>
          </a:p>
        </p:txBody>
      </p:sp>
      <p:sp>
        <p:nvSpPr>
          <p:cNvPr id="3" name="内容占位符 2"/>
          <p:cNvSpPr>
            <a:spLocks noGrp="1"/>
          </p:cNvSpPr>
          <p:nvPr>
            <p:ph idx="1"/>
          </p:nvPr>
        </p:nvSpPr>
        <p:spPr/>
        <p:txBody>
          <a:bodyPr>
            <a:normAutofit lnSpcReduction="10000"/>
          </a:bodyPr>
          <a:lstStyle/>
          <a:p>
            <a:pPr>
              <a:buFont typeface="Wingdings" panose="05000000000000000000" pitchFamily="2" charset="2"/>
              <a:buChar char="ü"/>
            </a:pPr>
            <a:r>
              <a:rPr lang="zh-CN" altLang="en-US" sz="2800" dirty="0" smtClean="0">
                <a:solidFill>
                  <a:srgbClr val="C00000"/>
                </a:solidFill>
              </a:rPr>
              <a:t>故障是不可避免的</a:t>
            </a:r>
            <a:endParaRPr lang="en-US" altLang="zh-CN" sz="2800" dirty="0" smtClean="0">
              <a:solidFill>
                <a:srgbClr val="C00000"/>
              </a:solidFill>
            </a:endParaRPr>
          </a:p>
          <a:p>
            <a:pPr marL="0" indent="0">
              <a:buNone/>
            </a:pPr>
            <a:r>
              <a:rPr lang="zh-CN" altLang="en-US" sz="2800" dirty="0" smtClean="0"/>
              <a:t>计算机硬件故障</a:t>
            </a:r>
            <a:endParaRPr lang="en-US" altLang="zh-CN" sz="2800" dirty="0" smtClean="0"/>
          </a:p>
          <a:p>
            <a:pPr marL="0" indent="0">
              <a:buNone/>
            </a:pPr>
            <a:r>
              <a:rPr lang="zh-CN" altLang="en-US" sz="2800" dirty="0" smtClean="0"/>
              <a:t>软件的错误</a:t>
            </a:r>
            <a:endParaRPr lang="en-US" altLang="zh-CN" sz="2800" dirty="0" smtClean="0"/>
          </a:p>
          <a:p>
            <a:pPr marL="0" indent="0">
              <a:buNone/>
            </a:pPr>
            <a:r>
              <a:rPr lang="zh-CN" altLang="en-US" sz="2800" dirty="0" smtClean="0"/>
              <a:t>操作员的失误</a:t>
            </a:r>
            <a:endParaRPr lang="en-US" altLang="zh-CN" sz="2800" dirty="0" smtClean="0"/>
          </a:p>
          <a:p>
            <a:pPr marL="0" indent="0">
              <a:buNone/>
            </a:pPr>
            <a:r>
              <a:rPr lang="zh-CN" altLang="en-US" sz="2800" dirty="0" smtClean="0"/>
              <a:t>恶意的破坏</a:t>
            </a:r>
            <a:endParaRPr lang="en-US" altLang="zh-CN" sz="2800" dirty="0" smtClean="0"/>
          </a:p>
          <a:p>
            <a:pPr>
              <a:buFont typeface="Wingdings" panose="05000000000000000000" pitchFamily="2" charset="2"/>
              <a:buChar char="ü"/>
            </a:pPr>
            <a:r>
              <a:rPr lang="zh-CN" altLang="en-US" sz="2800" dirty="0" smtClean="0">
                <a:solidFill>
                  <a:srgbClr val="C00000"/>
                </a:solidFill>
              </a:rPr>
              <a:t>故障的影响</a:t>
            </a:r>
            <a:endParaRPr lang="en-US" altLang="zh-CN" sz="2800" dirty="0" smtClean="0">
              <a:solidFill>
                <a:srgbClr val="C00000"/>
              </a:solidFill>
            </a:endParaRPr>
          </a:p>
          <a:p>
            <a:pPr marL="0" indent="0">
              <a:buNone/>
            </a:pPr>
            <a:r>
              <a:rPr lang="zh-CN" altLang="en-US" sz="2800" dirty="0" smtClean="0"/>
              <a:t>运行事务非正常中断，影响数据库中数据的正确性</a:t>
            </a:r>
            <a:endParaRPr lang="en-US" altLang="zh-CN" sz="2800" dirty="0" smtClean="0"/>
          </a:p>
          <a:p>
            <a:pPr marL="0" indent="0">
              <a:buNone/>
            </a:pPr>
            <a:r>
              <a:rPr lang="zh-CN" altLang="en-US" sz="2800" dirty="0" smtClean="0"/>
              <a:t>破坏数据库，全部或部分丢失数据</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16</a:t>
            </a:fld>
            <a:endParaRPr lang="zh-CN" altLang="en-US"/>
          </a:p>
        </p:txBody>
      </p:sp>
    </p:spTree>
    <p:extLst>
      <p:ext uri="{BB962C8B-B14F-4D97-AF65-F5344CB8AC3E}">
        <p14:creationId xmlns:p14="http://schemas.microsoft.com/office/powerpoint/2010/main" val="1710060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3" name="内容占位符 2"/>
          <p:cNvSpPr>
            <a:spLocks noGrp="1"/>
          </p:cNvSpPr>
          <p:nvPr>
            <p:ph idx="1"/>
          </p:nvPr>
        </p:nvSpPr>
        <p:spPr/>
        <p:txBody>
          <a:bodyPr/>
          <a:lstStyle/>
          <a:p>
            <a:pPr>
              <a:buFont typeface="Wingdings" panose="05000000000000000000" pitchFamily="2" charset="2"/>
              <a:buChar char="ü"/>
            </a:pPr>
            <a:r>
              <a:rPr lang="zh-CN" altLang="en-US" sz="2800" dirty="0" smtClean="0">
                <a:solidFill>
                  <a:srgbClr val="C00000"/>
                </a:solidFill>
              </a:rPr>
              <a:t>数据库的恢复：</a:t>
            </a:r>
            <a:endParaRPr lang="en-US" altLang="zh-CN" sz="2800" dirty="0" smtClean="0">
              <a:solidFill>
                <a:srgbClr val="C00000"/>
              </a:solidFill>
            </a:endParaRPr>
          </a:p>
          <a:p>
            <a:pPr marL="0" indent="0">
              <a:buNone/>
            </a:pPr>
            <a:r>
              <a:rPr lang="en-US" altLang="zh-CN" sz="2800" dirty="0" smtClean="0"/>
              <a:t>DBMS</a:t>
            </a:r>
            <a:r>
              <a:rPr lang="zh-CN" altLang="en-US" sz="2800" dirty="0" smtClean="0"/>
              <a:t>必须具有把数据库从错误状态恢复到某一已知的正确状态的功能，这就是数据库的恢复管理系统对故障的对策。</a:t>
            </a:r>
            <a:endParaRPr lang="en-US" altLang="zh-CN" sz="2800" dirty="0" smtClean="0"/>
          </a:p>
          <a:p>
            <a:pPr marL="0" indent="0">
              <a:buNone/>
            </a:pPr>
            <a:r>
              <a:rPr lang="zh-CN" altLang="en-US" sz="2800" dirty="0" smtClean="0"/>
              <a:t>恢复子系统是</a:t>
            </a:r>
            <a:r>
              <a:rPr lang="en-US" altLang="zh-CN" sz="2800" dirty="0" smtClean="0"/>
              <a:t>DBMS</a:t>
            </a:r>
            <a:r>
              <a:rPr lang="zh-CN" altLang="en-US" sz="2800" dirty="0" smtClean="0"/>
              <a:t>的一个重要组成部分。</a:t>
            </a:r>
            <a:endParaRPr lang="en-US" altLang="zh-CN" sz="2800" dirty="0" smtClean="0"/>
          </a:p>
          <a:p>
            <a:pPr marL="0" indent="0">
              <a:buNone/>
            </a:pPr>
            <a:r>
              <a:rPr lang="zh-CN" altLang="en-US" sz="2800" dirty="0" smtClean="0"/>
              <a:t>恢复技术是衡量系统优劣的重要指标。</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17</a:t>
            </a:fld>
            <a:endParaRPr lang="zh-CN" altLang="en-US"/>
          </a:p>
        </p:txBody>
      </p:sp>
    </p:spTree>
    <p:extLst>
      <p:ext uri="{BB962C8B-B14F-4D97-AF65-F5344CB8AC3E}">
        <p14:creationId xmlns:p14="http://schemas.microsoft.com/office/powerpoint/2010/main" val="1999773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10.3 </a:t>
            </a:r>
            <a:r>
              <a:rPr lang="zh-CN" altLang="en-US" sz="2800" dirty="0" smtClean="0">
                <a:solidFill>
                  <a:srgbClr val="C00000"/>
                </a:solidFill>
              </a:rPr>
              <a:t>故障的种类</a:t>
            </a:r>
            <a:endParaRPr lang="zh-CN" altLang="en-US" sz="2800" dirty="0">
              <a:solidFill>
                <a:srgbClr val="C00000"/>
              </a:solidFill>
            </a:endParaRPr>
          </a:p>
        </p:txBody>
      </p:sp>
      <p:sp>
        <p:nvSpPr>
          <p:cNvPr id="3" name="内容占位符 2"/>
          <p:cNvSpPr>
            <a:spLocks noGrp="1"/>
          </p:cNvSpPr>
          <p:nvPr>
            <p:ph idx="1"/>
          </p:nvPr>
        </p:nvSpPr>
        <p:spPr/>
        <p:txBody>
          <a:bodyPr>
            <a:normAutofit/>
          </a:bodyPr>
          <a:lstStyle/>
          <a:p>
            <a:r>
              <a:rPr lang="zh-CN" altLang="en-US" sz="2800" dirty="0" smtClean="0">
                <a:solidFill>
                  <a:srgbClr val="C00000"/>
                </a:solidFill>
              </a:rPr>
              <a:t>事务内部的故障</a:t>
            </a:r>
            <a:endParaRPr lang="en-US" altLang="zh-CN" sz="2800" dirty="0" smtClean="0">
              <a:solidFill>
                <a:srgbClr val="C00000"/>
              </a:solidFill>
            </a:endParaRPr>
          </a:p>
          <a:p>
            <a:r>
              <a:rPr lang="zh-CN" altLang="en-US" sz="2800" dirty="0" smtClean="0">
                <a:solidFill>
                  <a:srgbClr val="C00000"/>
                </a:solidFill>
              </a:rPr>
              <a:t>系统故障</a:t>
            </a:r>
            <a:endParaRPr lang="en-US" altLang="zh-CN" sz="2800" dirty="0" smtClean="0">
              <a:solidFill>
                <a:srgbClr val="C00000"/>
              </a:solidFill>
            </a:endParaRPr>
          </a:p>
          <a:p>
            <a:r>
              <a:rPr lang="zh-CN" altLang="en-US" sz="2800" dirty="0">
                <a:solidFill>
                  <a:srgbClr val="C00000"/>
                </a:solidFill>
              </a:rPr>
              <a:t>介质</a:t>
            </a:r>
            <a:r>
              <a:rPr lang="zh-CN" altLang="en-US" sz="2800" dirty="0" smtClean="0">
                <a:solidFill>
                  <a:srgbClr val="C00000"/>
                </a:solidFill>
              </a:rPr>
              <a:t>故障</a:t>
            </a:r>
            <a:endParaRPr lang="en-US" altLang="zh-CN" sz="2800" dirty="0" smtClean="0">
              <a:solidFill>
                <a:srgbClr val="C00000"/>
              </a:solidFill>
            </a:endParaRPr>
          </a:p>
          <a:p>
            <a:r>
              <a:rPr lang="zh-CN" altLang="en-US" sz="2800" dirty="0" smtClean="0">
                <a:solidFill>
                  <a:srgbClr val="C00000"/>
                </a:solidFill>
              </a:rPr>
              <a:t>计算机病毒</a:t>
            </a:r>
            <a:endParaRPr lang="zh-CN" altLang="en-US" sz="2800" dirty="0">
              <a:solidFill>
                <a:srgbClr val="C00000"/>
              </a:solidFill>
            </a:endParaRPr>
          </a:p>
        </p:txBody>
      </p:sp>
      <p:sp>
        <p:nvSpPr>
          <p:cNvPr id="4" name="灯片编号占位符 3"/>
          <p:cNvSpPr>
            <a:spLocks noGrp="1"/>
          </p:cNvSpPr>
          <p:nvPr>
            <p:ph type="sldNum" sz="quarter" idx="12"/>
          </p:nvPr>
        </p:nvSpPr>
        <p:spPr/>
        <p:txBody>
          <a:bodyPr/>
          <a:lstStyle/>
          <a:p>
            <a:fld id="{BEBF9BF7-DC7B-4671-866E-DDAD12303B6C}" type="slidenum">
              <a:rPr lang="zh-CN" altLang="en-US" smtClean="0"/>
              <a:t>18</a:t>
            </a:fld>
            <a:endParaRPr lang="zh-CN" altLang="en-US"/>
          </a:p>
        </p:txBody>
      </p:sp>
    </p:spTree>
    <p:extLst>
      <p:ext uri="{BB962C8B-B14F-4D97-AF65-F5344CB8AC3E}">
        <p14:creationId xmlns:p14="http://schemas.microsoft.com/office/powerpoint/2010/main" val="28066789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1.</a:t>
            </a:r>
            <a:r>
              <a:rPr lang="zh-CN" altLang="en-US" sz="2800" dirty="0" smtClean="0">
                <a:solidFill>
                  <a:srgbClr val="C00000"/>
                </a:solidFill>
              </a:rPr>
              <a:t>事务</a:t>
            </a:r>
            <a:r>
              <a:rPr lang="zh-CN" altLang="en-US" sz="2800" dirty="0">
                <a:solidFill>
                  <a:srgbClr val="C00000"/>
                </a:solidFill>
              </a:rPr>
              <a:t>内部的故障：</a:t>
            </a:r>
            <a:r>
              <a:rPr lang="en-US" altLang="zh-CN" sz="2800" dirty="0"/>
              <a:t/>
            </a:r>
            <a:br>
              <a:rPr lang="en-US" altLang="zh-CN" sz="2800" dirty="0"/>
            </a:br>
            <a:endParaRPr lang="zh-CN" altLang="en-US" sz="2800" dirty="0"/>
          </a:p>
        </p:txBody>
      </p:sp>
      <p:sp>
        <p:nvSpPr>
          <p:cNvPr id="3" name="内容占位符 2"/>
          <p:cNvSpPr>
            <a:spLocks noGrp="1"/>
          </p:cNvSpPr>
          <p:nvPr>
            <p:ph idx="1"/>
          </p:nvPr>
        </p:nvSpPr>
        <p:spPr/>
        <p:txBody>
          <a:bodyPr/>
          <a:lstStyle/>
          <a:p>
            <a:r>
              <a:rPr lang="zh-CN" altLang="en-US" sz="2800" dirty="0" smtClean="0"/>
              <a:t>有的是可以通过事务程序本身发现的</a:t>
            </a:r>
            <a:endParaRPr lang="en-US" altLang="zh-CN" sz="2800" dirty="0" smtClean="0"/>
          </a:p>
          <a:p>
            <a:r>
              <a:rPr lang="zh-CN" altLang="en-US" sz="2800" dirty="0" smtClean="0"/>
              <a:t>有的是非预期的，不能由事务程序处理的。</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19</a:t>
            </a:fld>
            <a:endParaRPr lang="zh-CN" altLang="en-US"/>
          </a:p>
        </p:txBody>
      </p:sp>
    </p:spTree>
    <p:extLst>
      <p:ext uri="{BB962C8B-B14F-4D97-AF65-F5344CB8AC3E}">
        <p14:creationId xmlns:p14="http://schemas.microsoft.com/office/powerpoint/2010/main" val="915338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32601" y="1090467"/>
            <a:ext cx="10058400" cy="4050792"/>
          </a:xfrm>
        </p:spPr>
        <p:txBody>
          <a:bodyPr/>
          <a:lstStyle/>
          <a:p>
            <a:r>
              <a:rPr lang="zh-CN" altLang="en-US" sz="2800" dirty="0" smtClean="0"/>
              <a:t>事务的基本概念</a:t>
            </a:r>
            <a:endParaRPr lang="en-US" altLang="zh-CN" sz="2800" dirty="0" smtClean="0"/>
          </a:p>
          <a:p>
            <a:r>
              <a:rPr lang="zh-CN" altLang="en-US" sz="2800" dirty="0" smtClean="0"/>
              <a:t>数据库恢复概述</a:t>
            </a:r>
            <a:endParaRPr lang="en-US" altLang="zh-CN" sz="2800" dirty="0" smtClean="0"/>
          </a:p>
          <a:p>
            <a:r>
              <a:rPr lang="zh-CN" altLang="en-US" sz="2800" dirty="0" smtClean="0"/>
              <a:t>故障的种类</a:t>
            </a:r>
            <a:endParaRPr lang="en-US" altLang="zh-CN" sz="2800" dirty="0" smtClean="0"/>
          </a:p>
          <a:p>
            <a:r>
              <a:rPr lang="zh-CN" altLang="en-US" sz="2800" dirty="0" smtClean="0"/>
              <a:t>恢复的实现技术</a:t>
            </a:r>
            <a:endParaRPr lang="en-US" altLang="zh-CN" sz="2800" dirty="0" smtClean="0"/>
          </a:p>
          <a:p>
            <a:r>
              <a:rPr lang="zh-CN" altLang="en-US" sz="2800" dirty="0" smtClean="0"/>
              <a:t>恢复策略</a:t>
            </a:r>
            <a:endParaRPr lang="en-US" altLang="zh-CN" sz="2800" dirty="0" smtClean="0"/>
          </a:p>
          <a:p>
            <a:r>
              <a:rPr lang="zh-CN" altLang="en-US" sz="2800" dirty="0" smtClean="0"/>
              <a:t>具有检查点的恢复技术</a:t>
            </a:r>
            <a:endParaRPr lang="en-US" altLang="zh-CN" sz="2800" dirty="0" smtClean="0"/>
          </a:p>
          <a:p>
            <a:r>
              <a:rPr lang="zh-CN" altLang="en-US" sz="2800" dirty="0" smtClean="0"/>
              <a:t>数据库镜像</a:t>
            </a:r>
            <a:endParaRPr lang="en-US" altLang="zh-CN" sz="2800" dirty="0" smtClean="0"/>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a:t>
            </a:fld>
            <a:endParaRPr lang="zh-CN" altLang="en-US"/>
          </a:p>
        </p:txBody>
      </p:sp>
    </p:spTree>
    <p:extLst>
      <p:ext uri="{BB962C8B-B14F-4D97-AF65-F5344CB8AC3E}">
        <p14:creationId xmlns:p14="http://schemas.microsoft.com/office/powerpoint/2010/main" val="29444069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dirty="0"/>
          </a:p>
        </p:txBody>
      </p:sp>
      <p:pic>
        <p:nvPicPr>
          <p:cNvPr id="5" name="内容占位符 4"/>
          <p:cNvPicPr>
            <a:picLocks noGrp="1" noChangeAspect="1"/>
          </p:cNvPicPr>
          <p:nvPr>
            <p:ph idx="1"/>
          </p:nvPr>
        </p:nvPicPr>
        <p:blipFill rotWithShape="1">
          <a:blip r:embed="rId2"/>
          <a:srcRect l="23195" t="23549" r="19696" b="28220"/>
          <a:stretch/>
        </p:blipFill>
        <p:spPr>
          <a:xfrm>
            <a:off x="1069848" y="1372042"/>
            <a:ext cx="9678835" cy="4597996"/>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20</a:t>
            </a:fld>
            <a:endParaRPr lang="zh-CN" altLang="en-US"/>
          </a:p>
        </p:txBody>
      </p:sp>
      <p:sp>
        <p:nvSpPr>
          <p:cNvPr id="6" name="椭圆 5"/>
          <p:cNvSpPr/>
          <p:nvPr/>
        </p:nvSpPr>
        <p:spPr>
          <a:xfrm>
            <a:off x="7207625" y="4862897"/>
            <a:ext cx="3541058" cy="1210235"/>
          </a:xfrm>
          <a:prstGeom prst="ellipse">
            <a:avLst/>
          </a:prstGeom>
          <a:solidFill>
            <a:schemeClr val="accent4">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4927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3" name="内容占位符 2"/>
          <p:cNvSpPr>
            <a:spLocks noGrp="1"/>
          </p:cNvSpPr>
          <p:nvPr>
            <p:ph idx="1"/>
          </p:nvPr>
        </p:nvSpPr>
        <p:spPr/>
        <p:txBody>
          <a:bodyPr>
            <a:normAutofit fontScale="92500" lnSpcReduction="10000"/>
          </a:bodyPr>
          <a:lstStyle/>
          <a:p>
            <a:pPr marL="0" indent="0">
              <a:buNone/>
            </a:pPr>
            <a:r>
              <a:rPr lang="zh-CN" altLang="en-US" sz="2800" dirty="0" smtClean="0">
                <a:solidFill>
                  <a:srgbClr val="C00000"/>
                </a:solidFill>
              </a:rPr>
              <a:t>事务内部更多的故障是非预期的，是不能由应用程序处理的。</a:t>
            </a:r>
            <a:endParaRPr lang="en-US" altLang="zh-CN" sz="2800" dirty="0" smtClean="0">
              <a:solidFill>
                <a:srgbClr val="C00000"/>
              </a:solidFill>
            </a:endParaRPr>
          </a:p>
          <a:p>
            <a:r>
              <a:rPr lang="zh-CN" altLang="en-US" sz="2800" dirty="0" smtClean="0"/>
              <a:t>运算溢出</a:t>
            </a:r>
            <a:endParaRPr lang="en-US" altLang="zh-CN" sz="2800" dirty="0" smtClean="0"/>
          </a:p>
          <a:p>
            <a:r>
              <a:rPr lang="zh-CN" altLang="en-US" sz="2800" dirty="0" smtClean="0"/>
              <a:t>并发事务发生死锁，被选中撤销该事务</a:t>
            </a:r>
            <a:endParaRPr lang="en-US" altLang="zh-CN" sz="2800" dirty="0" smtClean="0"/>
          </a:p>
          <a:p>
            <a:r>
              <a:rPr lang="zh-CN" altLang="en-US" sz="2800" dirty="0" smtClean="0"/>
              <a:t>违反了某些完整性限制而被终止。</a:t>
            </a:r>
            <a:endParaRPr lang="en-US" altLang="zh-CN" sz="2800" dirty="0" smtClean="0"/>
          </a:p>
          <a:p>
            <a:r>
              <a:rPr lang="zh-CN" altLang="en-US" sz="2800" dirty="0" smtClean="0"/>
              <a:t>后面讲的事务故障均指这类非预期的故障</a:t>
            </a:r>
            <a:endParaRPr lang="en-US" altLang="zh-CN" sz="2800" dirty="0" smtClean="0"/>
          </a:p>
          <a:p>
            <a:pPr marL="0" indent="0">
              <a:buNone/>
            </a:pPr>
            <a:r>
              <a:rPr lang="zh-CN" altLang="en-US" sz="2800" dirty="0" smtClean="0">
                <a:solidFill>
                  <a:srgbClr val="C00000"/>
                </a:solidFill>
              </a:rPr>
              <a:t>事务故障的恢复：</a:t>
            </a:r>
            <a:endParaRPr lang="en-US" altLang="zh-CN" sz="2800" dirty="0" smtClean="0">
              <a:solidFill>
                <a:srgbClr val="C00000"/>
              </a:solidFill>
            </a:endParaRPr>
          </a:p>
          <a:p>
            <a:r>
              <a:rPr lang="zh-CN" altLang="en-US" sz="2800" dirty="0" smtClean="0"/>
              <a:t>强行回滚该事务</a:t>
            </a:r>
            <a:endParaRPr lang="en-US" altLang="zh-CN" sz="2800" dirty="0" smtClean="0"/>
          </a:p>
          <a:p>
            <a:r>
              <a:rPr lang="zh-CN" altLang="en-US" sz="2800" dirty="0" smtClean="0"/>
              <a:t>撤销该事务已经做出的对数据库的修改，使得该事务就像根本没有启动过一样。</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21</a:t>
            </a:fld>
            <a:endParaRPr lang="zh-CN" altLang="en-US"/>
          </a:p>
        </p:txBody>
      </p:sp>
    </p:spTree>
    <p:extLst>
      <p:ext uri="{BB962C8B-B14F-4D97-AF65-F5344CB8AC3E}">
        <p14:creationId xmlns:p14="http://schemas.microsoft.com/office/powerpoint/2010/main" val="28003463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2.</a:t>
            </a:r>
            <a:r>
              <a:rPr lang="zh-CN" altLang="en-US" sz="2800" dirty="0" smtClean="0">
                <a:solidFill>
                  <a:srgbClr val="C00000"/>
                </a:solidFill>
              </a:rPr>
              <a:t>系统故障</a:t>
            </a:r>
            <a:endParaRPr lang="zh-CN" altLang="en-US" sz="2800" dirty="0">
              <a:solidFill>
                <a:srgbClr val="C00000"/>
              </a:solidFill>
            </a:endParaRPr>
          </a:p>
        </p:txBody>
      </p:sp>
      <p:sp>
        <p:nvSpPr>
          <p:cNvPr id="3" name="内容占位符 2"/>
          <p:cNvSpPr>
            <a:spLocks noGrp="1"/>
          </p:cNvSpPr>
          <p:nvPr>
            <p:ph idx="1"/>
          </p:nvPr>
        </p:nvSpPr>
        <p:spPr/>
        <p:txBody>
          <a:bodyPr>
            <a:normAutofit fontScale="85000" lnSpcReduction="20000"/>
          </a:bodyPr>
          <a:lstStyle/>
          <a:p>
            <a:pPr marL="0" indent="0">
              <a:buNone/>
            </a:pPr>
            <a:r>
              <a:rPr lang="zh-CN" altLang="en-US" sz="2800" dirty="0" smtClean="0">
                <a:solidFill>
                  <a:srgbClr val="C00000"/>
                </a:solidFill>
              </a:rPr>
              <a:t>系统故障： 指</a:t>
            </a:r>
            <a:r>
              <a:rPr lang="zh-CN" altLang="en-US" sz="2800" dirty="0" smtClean="0"/>
              <a:t>造成系统停止运转的任何事件，使得系统要重新启动。</a:t>
            </a:r>
            <a:endParaRPr lang="en-US" altLang="zh-CN" sz="2800" dirty="0" smtClean="0"/>
          </a:p>
          <a:p>
            <a:r>
              <a:rPr lang="zh-CN" altLang="en-US" sz="2800" dirty="0" smtClean="0"/>
              <a:t>特定类型的硬件错误</a:t>
            </a:r>
            <a:endParaRPr lang="en-US" altLang="zh-CN" sz="2800" dirty="0" smtClean="0"/>
          </a:p>
          <a:p>
            <a:r>
              <a:rPr lang="zh-CN" altLang="en-US" sz="2800" dirty="0" smtClean="0"/>
              <a:t>操作系统故障</a:t>
            </a:r>
            <a:endParaRPr lang="en-US" altLang="zh-CN" sz="2800" dirty="0" smtClean="0"/>
          </a:p>
          <a:p>
            <a:r>
              <a:rPr lang="en-US" altLang="zh-CN" sz="2800" dirty="0" smtClean="0"/>
              <a:t>DBMS</a:t>
            </a:r>
            <a:r>
              <a:rPr lang="zh-CN" altLang="en-US" sz="2800" dirty="0" smtClean="0"/>
              <a:t>代码错误</a:t>
            </a:r>
            <a:endParaRPr lang="en-US" altLang="zh-CN" sz="2800" dirty="0" smtClean="0"/>
          </a:p>
          <a:p>
            <a:r>
              <a:rPr lang="zh-CN" altLang="en-US" sz="2800" dirty="0" smtClean="0"/>
              <a:t>系统断电</a:t>
            </a:r>
            <a:endParaRPr lang="en-US" altLang="zh-CN" sz="2800" dirty="0" smtClean="0"/>
          </a:p>
          <a:p>
            <a:pPr marL="0" indent="0">
              <a:buNone/>
            </a:pPr>
            <a:r>
              <a:rPr lang="zh-CN" altLang="en-US" sz="2800" dirty="0" smtClean="0">
                <a:solidFill>
                  <a:srgbClr val="C00000"/>
                </a:solidFill>
              </a:rPr>
              <a:t>影响：</a:t>
            </a:r>
            <a:endParaRPr lang="en-US" altLang="zh-CN" sz="2800" dirty="0" smtClean="0">
              <a:solidFill>
                <a:srgbClr val="C00000"/>
              </a:solidFill>
            </a:endParaRPr>
          </a:p>
          <a:p>
            <a:pPr marL="0" indent="0">
              <a:buNone/>
            </a:pPr>
            <a:r>
              <a:rPr lang="zh-CN" altLang="en-US" sz="2800" dirty="0" smtClean="0"/>
              <a:t>整个系统的正常运行突然被破坏</a:t>
            </a:r>
            <a:endParaRPr lang="en-US" altLang="zh-CN" sz="2800" dirty="0" smtClean="0"/>
          </a:p>
          <a:p>
            <a:pPr marL="0" indent="0">
              <a:buNone/>
            </a:pPr>
            <a:r>
              <a:rPr lang="zh-CN" altLang="en-US" sz="2800" dirty="0" smtClean="0"/>
              <a:t>所有正在运行的事务非正常终止</a:t>
            </a:r>
            <a:endParaRPr lang="en-US" altLang="zh-CN" sz="2800" dirty="0" smtClean="0"/>
          </a:p>
          <a:p>
            <a:pPr marL="0" indent="0">
              <a:buNone/>
            </a:pPr>
            <a:r>
              <a:rPr lang="zh-CN" altLang="en-US" sz="2800" dirty="0" smtClean="0"/>
              <a:t>内存中数据库缓冲区的信息全部丢失</a:t>
            </a:r>
            <a:endParaRPr lang="en-US" altLang="zh-CN" sz="2800" dirty="0" smtClean="0"/>
          </a:p>
          <a:p>
            <a:pPr marL="0" indent="0">
              <a:buNone/>
            </a:pPr>
            <a:r>
              <a:rPr lang="zh-CN" altLang="en-US" sz="2800" dirty="0"/>
              <a:t>不</a:t>
            </a:r>
            <a:r>
              <a:rPr lang="zh-CN" altLang="en-US" sz="2800" dirty="0" smtClean="0"/>
              <a:t>破坏数据库</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22</a:t>
            </a:fld>
            <a:endParaRPr lang="zh-CN" altLang="en-US"/>
          </a:p>
        </p:txBody>
      </p:sp>
    </p:spTree>
    <p:extLst>
      <p:ext uri="{BB962C8B-B14F-4D97-AF65-F5344CB8AC3E}">
        <p14:creationId xmlns:p14="http://schemas.microsoft.com/office/powerpoint/2010/main" val="30085743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9848" y="340659"/>
            <a:ext cx="10058400" cy="5831541"/>
          </a:xfrm>
        </p:spPr>
        <p:txBody>
          <a:bodyPr>
            <a:normAutofit lnSpcReduction="10000"/>
          </a:bodyPr>
          <a:lstStyle/>
          <a:p>
            <a:pPr marL="0" indent="0">
              <a:buNone/>
            </a:pPr>
            <a:r>
              <a:rPr lang="zh-CN" altLang="en-US" sz="2800" dirty="0" smtClean="0">
                <a:solidFill>
                  <a:srgbClr val="C00000"/>
                </a:solidFill>
              </a:rPr>
              <a:t>系统故障的恢复：</a:t>
            </a:r>
            <a:endParaRPr lang="en-US" altLang="zh-CN" sz="2800" dirty="0" smtClean="0">
              <a:solidFill>
                <a:srgbClr val="C00000"/>
              </a:solidFill>
            </a:endParaRPr>
          </a:p>
          <a:p>
            <a:pPr marL="0" indent="0">
              <a:buNone/>
            </a:pPr>
            <a:r>
              <a:rPr lang="zh-CN" altLang="en-US" sz="2800" dirty="0" smtClean="0"/>
              <a:t>（</a:t>
            </a:r>
            <a:r>
              <a:rPr lang="en-US" altLang="zh-CN" sz="2800" dirty="0" smtClean="0"/>
              <a:t>1</a:t>
            </a:r>
            <a:r>
              <a:rPr lang="zh-CN" altLang="en-US" sz="2800" dirty="0" smtClean="0"/>
              <a:t>）一些尚未完成的事务的结果已经送入物理数据库，造成数据库可能处于不正确状态</a:t>
            </a:r>
            <a:endParaRPr lang="en-US" altLang="zh-CN" sz="2800" dirty="0" smtClean="0"/>
          </a:p>
          <a:p>
            <a:pPr marL="0" indent="0">
              <a:buNone/>
            </a:pPr>
            <a:r>
              <a:rPr lang="zh-CN" altLang="en-US" sz="2800" dirty="0" smtClean="0">
                <a:solidFill>
                  <a:srgbClr val="C00000"/>
                </a:solidFill>
              </a:rPr>
              <a:t>恢复方法：</a:t>
            </a:r>
            <a:r>
              <a:rPr lang="zh-CN" altLang="en-US" sz="2800" dirty="0"/>
              <a:t>系统重新启动时</a:t>
            </a:r>
            <a:r>
              <a:rPr lang="zh-CN" altLang="en-US" sz="2800" dirty="0" smtClean="0"/>
              <a:t>，</a:t>
            </a:r>
            <a:r>
              <a:rPr lang="zh-CN" altLang="en-US" sz="2800" dirty="0"/>
              <a:t>恢复程序</a:t>
            </a:r>
            <a:endParaRPr lang="en-US" altLang="zh-CN" sz="2800" dirty="0" smtClean="0">
              <a:solidFill>
                <a:srgbClr val="C00000"/>
              </a:solidFill>
            </a:endParaRPr>
          </a:p>
          <a:p>
            <a:r>
              <a:rPr lang="en-US" altLang="zh-CN" sz="2800" dirty="0" smtClean="0"/>
              <a:t>Rollback</a:t>
            </a:r>
            <a:r>
              <a:rPr lang="zh-CN" altLang="en-US" sz="2800" dirty="0" smtClean="0"/>
              <a:t>（回滚）所有非正常终止的事务，</a:t>
            </a:r>
            <a:endParaRPr lang="en-US" altLang="zh-CN" sz="2800" dirty="0" smtClean="0"/>
          </a:p>
          <a:p>
            <a:r>
              <a:rPr lang="en-US" altLang="zh-CN" sz="2800" dirty="0" smtClean="0"/>
              <a:t>Undo </a:t>
            </a:r>
            <a:r>
              <a:rPr lang="zh-CN" altLang="en-US" sz="2800" dirty="0" smtClean="0"/>
              <a:t>（强行撤销）所有未完成事务</a:t>
            </a:r>
            <a:endParaRPr lang="en-US" altLang="zh-CN" sz="2800" dirty="0" smtClean="0"/>
          </a:p>
          <a:p>
            <a:pPr marL="0" indent="0">
              <a:buNone/>
            </a:pPr>
            <a:r>
              <a:rPr lang="zh-CN" altLang="en-US" sz="2800" dirty="0" smtClean="0"/>
              <a:t>（</a:t>
            </a:r>
            <a:r>
              <a:rPr lang="en-US" altLang="zh-CN" sz="2800" dirty="0" smtClean="0"/>
              <a:t>2</a:t>
            </a:r>
            <a:r>
              <a:rPr lang="zh-CN" altLang="en-US" sz="2800" dirty="0" smtClean="0"/>
              <a:t>）有些已完成的事务可能有一部分在缓冲区，尚未写回磁盘的物理数据库中。系统故障使得这些事务对数据库的修改部分或全部丢失。</a:t>
            </a:r>
            <a:endParaRPr lang="en-US" altLang="zh-CN" sz="2800" dirty="0" smtClean="0"/>
          </a:p>
          <a:p>
            <a:pPr marL="0" indent="0">
              <a:buNone/>
            </a:pPr>
            <a:r>
              <a:rPr lang="zh-CN" altLang="en-US" sz="2800" dirty="0" smtClean="0">
                <a:solidFill>
                  <a:srgbClr val="C00000"/>
                </a:solidFill>
              </a:rPr>
              <a:t>恢复方法</a:t>
            </a:r>
            <a:r>
              <a:rPr lang="zh-CN" altLang="en-US" sz="2800" dirty="0" smtClean="0"/>
              <a:t>：</a:t>
            </a:r>
            <a:r>
              <a:rPr lang="zh-CN" altLang="en-US" sz="2800" dirty="0"/>
              <a:t>系统重新启动时，</a:t>
            </a:r>
            <a:endParaRPr lang="en-US" altLang="zh-CN" sz="2800" dirty="0" smtClean="0"/>
          </a:p>
          <a:p>
            <a:r>
              <a:rPr lang="en-US" altLang="zh-CN" sz="2800" dirty="0" smtClean="0"/>
              <a:t>rollback</a:t>
            </a:r>
            <a:r>
              <a:rPr lang="zh-CN" altLang="en-US" sz="2800" dirty="0" smtClean="0"/>
              <a:t>所有未完成的事务</a:t>
            </a:r>
            <a:endParaRPr lang="en-US" altLang="zh-CN" sz="2800" dirty="0" smtClean="0"/>
          </a:p>
          <a:p>
            <a:r>
              <a:rPr lang="en-US" altLang="zh-CN" sz="2800" dirty="0" smtClean="0"/>
              <a:t>Redo</a:t>
            </a:r>
            <a:r>
              <a:rPr lang="zh-CN" altLang="en-US" sz="2800" dirty="0" smtClean="0"/>
              <a:t>所有已经提交的事务</a:t>
            </a:r>
            <a:endParaRPr lang="en-US" altLang="zh-CN" sz="2800" dirty="0" smtClean="0"/>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23</a:t>
            </a:fld>
            <a:endParaRPr lang="zh-CN" altLang="en-US"/>
          </a:p>
        </p:txBody>
      </p:sp>
    </p:spTree>
    <p:extLst>
      <p:ext uri="{BB962C8B-B14F-4D97-AF65-F5344CB8AC3E}">
        <p14:creationId xmlns:p14="http://schemas.microsoft.com/office/powerpoint/2010/main" val="10270323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3</a:t>
            </a:r>
            <a:r>
              <a:rPr lang="zh-CN" altLang="en-US" sz="2800" dirty="0" smtClean="0">
                <a:solidFill>
                  <a:srgbClr val="C00000"/>
                </a:solidFill>
              </a:rPr>
              <a:t>介质故障</a:t>
            </a:r>
            <a:endParaRPr lang="zh-CN" altLang="en-US" sz="2800" dirty="0">
              <a:solidFill>
                <a:srgbClr val="C00000"/>
              </a:solidFill>
            </a:endParaRPr>
          </a:p>
        </p:txBody>
      </p:sp>
      <p:sp>
        <p:nvSpPr>
          <p:cNvPr id="3" name="内容占位符 2"/>
          <p:cNvSpPr>
            <a:spLocks noGrp="1"/>
          </p:cNvSpPr>
          <p:nvPr>
            <p:ph idx="1"/>
          </p:nvPr>
        </p:nvSpPr>
        <p:spPr/>
        <p:txBody>
          <a:bodyPr>
            <a:noAutofit/>
          </a:bodyPr>
          <a:lstStyle/>
          <a:p>
            <a:pPr marL="0" indent="0">
              <a:buNone/>
            </a:pPr>
            <a:r>
              <a:rPr lang="zh-CN" altLang="en-US" sz="2800" dirty="0" smtClean="0">
                <a:solidFill>
                  <a:srgbClr val="C00000"/>
                </a:solidFill>
              </a:rPr>
              <a:t>介质故障： 外存故障</a:t>
            </a:r>
            <a:endParaRPr lang="en-US" altLang="zh-CN" sz="2800" dirty="0" smtClean="0">
              <a:solidFill>
                <a:srgbClr val="C00000"/>
              </a:solidFill>
            </a:endParaRPr>
          </a:p>
          <a:p>
            <a:pPr>
              <a:buFont typeface="Wingdings" panose="05000000000000000000" pitchFamily="2" charset="2"/>
              <a:buChar char="n"/>
            </a:pPr>
            <a:r>
              <a:rPr lang="zh-CN" altLang="en-US" sz="2800" dirty="0" smtClean="0"/>
              <a:t>磁盘损坏</a:t>
            </a:r>
            <a:endParaRPr lang="en-US" altLang="zh-CN" sz="2800" dirty="0" smtClean="0"/>
          </a:p>
          <a:p>
            <a:pPr>
              <a:buFont typeface="Wingdings" panose="05000000000000000000" pitchFamily="2" charset="2"/>
              <a:buChar char="n"/>
            </a:pPr>
            <a:r>
              <a:rPr lang="zh-CN" altLang="en-US" sz="2800" dirty="0" smtClean="0"/>
              <a:t>磁头损坏</a:t>
            </a:r>
            <a:endParaRPr lang="en-US" altLang="zh-CN" sz="2800" dirty="0" smtClean="0"/>
          </a:p>
          <a:p>
            <a:pPr>
              <a:buFont typeface="Wingdings" panose="05000000000000000000" pitchFamily="2" charset="2"/>
              <a:buChar char="n"/>
            </a:pPr>
            <a:r>
              <a:rPr lang="zh-CN" altLang="en-US" sz="2800" dirty="0" smtClean="0"/>
              <a:t>瞬时强磁场干扰</a:t>
            </a:r>
            <a:endParaRPr lang="en-US" altLang="zh-CN" sz="2800" dirty="0" smtClean="0"/>
          </a:p>
          <a:p>
            <a:pPr marL="0" indent="0">
              <a:buNone/>
            </a:pPr>
            <a:r>
              <a:rPr lang="zh-CN" altLang="en-US" sz="2800" dirty="0"/>
              <a:t>介质</a:t>
            </a:r>
            <a:r>
              <a:rPr lang="zh-CN" altLang="en-US" sz="2800" dirty="0" smtClean="0"/>
              <a:t>故障破坏数据库，并影响正在存取这部分数据的所有事务。</a:t>
            </a:r>
            <a:endParaRPr lang="en-US" altLang="zh-CN" sz="2800" dirty="0" smtClean="0"/>
          </a:p>
          <a:p>
            <a:pPr marL="0" indent="0">
              <a:buNone/>
            </a:pPr>
            <a:r>
              <a:rPr lang="zh-CN" altLang="en-US" sz="2800" dirty="0"/>
              <a:t>介质</a:t>
            </a:r>
            <a:r>
              <a:rPr lang="zh-CN" altLang="en-US" sz="2800" dirty="0" smtClean="0"/>
              <a:t>故障可能性小，但破坏性大的多。</a:t>
            </a:r>
            <a:endParaRPr lang="en-US" altLang="zh-CN" sz="2800" dirty="0" smtClean="0"/>
          </a:p>
          <a:p>
            <a:pPr marL="0" indent="0">
              <a:buNone/>
            </a:pPr>
            <a:r>
              <a:rPr lang="zh-CN" altLang="en-US" sz="2800" dirty="0" smtClean="0">
                <a:solidFill>
                  <a:srgbClr val="C00000"/>
                </a:solidFill>
              </a:rPr>
              <a:t>恢复方法：</a:t>
            </a:r>
            <a:endParaRPr lang="en-US" altLang="zh-CN" sz="2800" dirty="0" smtClean="0">
              <a:solidFill>
                <a:srgbClr val="C00000"/>
              </a:solidFill>
            </a:endParaRPr>
          </a:p>
          <a:p>
            <a:pPr marL="0" indent="0">
              <a:buNone/>
            </a:pPr>
            <a:r>
              <a:rPr lang="zh-CN" altLang="en-US" sz="2800" dirty="0"/>
              <a:t>重</a:t>
            </a:r>
            <a:r>
              <a:rPr lang="zh-CN" altLang="en-US" sz="2800" dirty="0" smtClean="0"/>
              <a:t>装数据库备份文件</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24</a:t>
            </a:fld>
            <a:endParaRPr lang="zh-CN" altLang="en-US"/>
          </a:p>
        </p:txBody>
      </p:sp>
    </p:spTree>
    <p:extLst>
      <p:ext uri="{BB962C8B-B14F-4D97-AF65-F5344CB8AC3E}">
        <p14:creationId xmlns:p14="http://schemas.microsoft.com/office/powerpoint/2010/main" val="21000751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4 </a:t>
            </a:r>
            <a:r>
              <a:rPr lang="zh-CN" altLang="en-US" sz="2800" dirty="0" smtClean="0">
                <a:solidFill>
                  <a:srgbClr val="C00000"/>
                </a:solidFill>
              </a:rPr>
              <a:t>计算机病毒</a:t>
            </a:r>
            <a:endParaRPr lang="zh-CN" altLang="en-US" sz="2800" dirty="0">
              <a:solidFill>
                <a:srgbClr val="C00000"/>
              </a:solidFill>
            </a:endParaRPr>
          </a:p>
        </p:txBody>
      </p:sp>
      <p:sp>
        <p:nvSpPr>
          <p:cNvPr id="3" name="内容占位符 2"/>
          <p:cNvSpPr>
            <a:spLocks noGrp="1"/>
          </p:cNvSpPr>
          <p:nvPr>
            <p:ph idx="1"/>
          </p:nvPr>
        </p:nvSpPr>
        <p:spPr/>
        <p:txBody>
          <a:bodyPr>
            <a:normAutofit/>
          </a:bodyPr>
          <a:lstStyle/>
          <a:p>
            <a:r>
              <a:rPr lang="zh-CN" altLang="en-US" sz="2800" dirty="0" smtClean="0"/>
              <a:t>计算机病毒已经成为计算机系统的主要威胁，也是数据库系统的主要威胁。</a:t>
            </a:r>
            <a:endParaRPr lang="en-US" altLang="zh-CN" sz="2800" dirty="0" smtClean="0"/>
          </a:p>
          <a:p>
            <a:r>
              <a:rPr lang="zh-CN" altLang="en-US" sz="2800" dirty="0" smtClean="0"/>
              <a:t>数据库一旦被破坏，要用恢复技术将数据库加以恢复。</a:t>
            </a:r>
            <a:endParaRPr lang="en-US" altLang="zh-CN" sz="2800" dirty="0" smtClean="0"/>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25</a:t>
            </a:fld>
            <a:endParaRPr lang="zh-CN" altLang="en-US"/>
          </a:p>
        </p:txBody>
      </p:sp>
    </p:spTree>
    <p:extLst>
      <p:ext uri="{BB962C8B-B14F-4D97-AF65-F5344CB8AC3E}">
        <p14:creationId xmlns:p14="http://schemas.microsoft.com/office/powerpoint/2010/main" val="37322261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9848" y="762000"/>
            <a:ext cx="10058400" cy="5410200"/>
          </a:xfrm>
        </p:spPr>
        <p:txBody>
          <a:bodyPr>
            <a:normAutofit/>
          </a:bodyPr>
          <a:lstStyle/>
          <a:p>
            <a:pPr marL="0" indent="0">
              <a:buNone/>
            </a:pPr>
            <a:r>
              <a:rPr lang="zh-CN" altLang="en-US" sz="2800" dirty="0" smtClean="0">
                <a:solidFill>
                  <a:srgbClr val="C00000"/>
                </a:solidFill>
              </a:rPr>
              <a:t>各类故障，对数据库的影响的种类：</a:t>
            </a:r>
            <a:endParaRPr lang="en-US" altLang="zh-CN" sz="2800" dirty="0" smtClean="0">
              <a:solidFill>
                <a:srgbClr val="C00000"/>
              </a:solidFill>
            </a:endParaRPr>
          </a:p>
          <a:p>
            <a:pPr>
              <a:buFont typeface="Wingdings" panose="05000000000000000000" pitchFamily="2" charset="2"/>
              <a:buChar char="ü"/>
            </a:pPr>
            <a:r>
              <a:rPr lang="zh-CN" altLang="en-US" sz="2800" dirty="0" smtClean="0"/>
              <a:t>数据库本身被破坏，比如介质故障和计算机病毒</a:t>
            </a:r>
            <a:endParaRPr lang="en-US" altLang="zh-CN" sz="2800" dirty="0" smtClean="0"/>
          </a:p>
          <a:p>
            <a:pPr>
              <a:buFont typeface="Wingdings" panose="05000000000000000000" pitchFamily="2" charset="2"/>
              <a:buChar char="ü"/>
            </a:pPr>
            <a:r>
              <a:rPr lang="zh-CN" altLang="en-US" sz="2800" dirty="0" smtClean="0"/>
              <a:t>数据库没有被破坏，但数据可能不正确，这是由于事务的运行被非正常终止造成的。</a:t>
            </a:r>
            <a:endParaRPr lang="en-US" altLang="zh-CN" sz="2800" dirty="0" smtClean="0"/>
          </a:p>
          <a:p>
            <a:pPr marL="0" indent="0">
              <a:buNone/>
            </a:pPr>
            <a:endParaRPr lang="en-US" altLang="zh-CN" sz="2800" dirty="0"/>
          </a:p>
          <a:p>
            <a:pPr marL="0" indent="0">
              <a:buNone/>
            </a:pPr>
            <a:r>
              <a:rPr lang="zh-CN" altLang="en-US" sz="2800" dirty="0" smtClean="0">
                <a:solidFill>
                  <a:srgbClr val="C00000"/>
                </a:solidFill>
              </a:rPr>
              <a:t>恢复操作的基本原理：冗余</a:t>
            </a:r>
            <a:endParaRPr lang="en-US" altLang="zh-CN" sz="2800" dirty="0" smtClean="0">
              <a:solidFill>
                <a:srgbClr val="C00000"/>
              </a:solidFill>
            </a:endParaRPr>
          </a:p>
          <a:p>
            <a:pPr marL="0" indent="0">
              <a:buNone/>
            </a:pPr>
            <a:r>
              <a:rPr lang="zh-CN" altLang="en-US" sz="2800" dirty="0" smtClean="0"/>
              <a:t>利用存储在系统别处的冗余数据来重建数据库中已经被破坏或不正确的那部分数据。</a:t>
            </a:r>
            <a:endParaRPr lang="en-US" altLang="zh-CN" sz="2800" dirty="0" smtClean="0"/>
          </a:p>
          <a:p>
            <a:pPr marL="0" indent="0">
              <a:buNone/>
            </a:pPr>
            <a:r>
              <a:rPr lang="zh-CN" altLang="en-US" sz="2800" dirty="0" smtClean="0">
                <a:solidFill>
                  <a:srgbClr val="C00000"/>
                </a:solidFill>
              </a:rPr>
              <a:t>恢复的实现技术：复杂</a:t>
            </a:r>
            <a:endParaRPr lang="en-US" altLang="zh-CN" sz="2800" dirty="0" smtClean="0">
              <a:solidFill>
                <a:srgbClr val="C00000"/>
              </a:solidFill>
            </a:endParaRPr>
          </a:p>
          <a:p>
            <a:pPr marL="0" indent="0">
              <a:buNone/>
            </a:pPr>
            <a:r>
              <a:rPr lang="zh-CN" altLang="en-US" sz="2800" dirty="0"/>
              <a:t>一</a:t>
            </a:r>
            <a:r>
              <a:rPr lang="zh-CN" altLang="en-US" sz="2800" dirty="0" smtClean="0"/>
              <a:t>个大型数据库产品，恢复子系统的代码占全部代码的</a:t>
            </a:r>
            <a:r>
              <a:rPr lang="en-US" altLang="zh-CN" sz="2800" dirty="0" smtClean="0"/>
              <a:t>10%</a:t>
            </a:r>
            <a:r>
              <a:rPr lang="zh-CN" altLang="en-US" sz="2800" dirty="0" smtClean="0"/>
              <a:t>以上。</a:t>
            </a:r>
            <a:endParaRPr lang="en-US" altLang="zh-CN" sz="2800" dirty="0" smtClean="0"/>
          </a:p>
          <a:p>
            <a:pPr marL="0" indent="0">
              <a:buNone/>
            </a:pP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26</a:t>
            </a:fld>
            <a:endParaRPr lang="zh-CN" altLang="en-US"/>
          </a:p>
        </p:txBody>
      </p:sp>
    </p:spTree>
    <p:extLst>
      <p:ext uri="{BB962C8B-B14F-4D97-AF65-F5344CB8AC3E}">
        <p14:creationId xmlns:p14="http://schemas.microsoft.com/office/powerpoint/2010/main" val="19202223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10.4 </a:t>
            </a:r>
            <a:r>
              <a:rPr lang="zh-CN" altLang="en-US" sz="2800" dirty="0" smtClean="0">
                <a:solidFill>
                  <a:srgbClr val="C00000"/>
                </a:solidFill>
              </a:rPr>
              <a:t>恢复的实现技术</a:t>
            </a:r>
            <a:endParaRPr lang="zh-CN" altLang="en-US" sz="2800"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zh-CN" altLang="en-US" sz="2800" dirty="0" smtClean="0">
                <a:solidFill>
                  <a:srgbClr val="C00000"/>
                </a:solidFill>
              </a:rPr>
              <a:t>恢复技术涉及的关键问题：</a:t>
            </a:r>
            <a:endParaRPr lang="en-US" altLang="zh-CN" sz="2800" dirty="0" smtClean="0">
              <a:solidFill>
                <a:srgbClr val="C00000"/>
              </a:solidFill>
            </a:endParaRPr>
          </a:p>
          <a:p>
            <a:pPr marL="0" indent="0">
              <a:buNone/>
            </a:pPr>
            <a:r>
              <a:rPr lang="en-US" altLang="zh-CN" sz="2800" dirty="0" smtClean="0"/>
              <a:t>1.</a:t>
            </a:r>
            <a:r>
              <a:rPr lang="zh-CN" altLang="en-US" sz="2800" dirty="0" smtClean="0"/>
              <a:t>如何建立冗余数据</a:t>
            </a:r>
            <a:endParaRPr lang="en-US" altLang="zh-CN" sz="2800" dirty="0" smtClean="0"/>
          </a:p>
          <a:p>
            <a:pPr marL="0" indent="0">
              <a:buNone/>
            </a:pPr>
            <a:r>
              <a:rPr lang="zh-CN" altLang="en-US" sz="2800" dirty="0" smtClean="0"/>
              <a:t>数据转储</a:t>
            </a:r>
            <a:endParaRPr lang="en-US" altLang="zh-CN" sz="2800" dirty="0" smtClean="0"/>
          </a:p>
          <a:p>
            <a:pPr marL="0" indent="0">
              <a:buNone/>
            </a:pPr>
            <a:r>
              <a:rPr lang="zh-CN" altLang="en-US" sz="2800" dirty="0" smtClean="0"/>
              <a:t>登记日志文件</a:t>
            </a:r>
            <a:endParaRPr lang="en-US" altLang="zh-CN" sz="2800" dirty="0" smtClean="0"/>
          </a:p>
          <a:p>
            <a:pPr marL="0" indent="0">
              <a:buNone/>
            </a:pPr>
            <a:r>
              <a:rPr lang="en-US" altLang="zh-CN" sz="2800" dirty="0" smtClean="0"/>
              <a:t>2.</a:t>
            </a:r>
            <a:r>
              <a:rPr lang="zh-CN" altLang="en-US" sz="2800" dirty="0" smtClean="0"/>
              <a:t>如何利用这些冗余数据实施数据库恢复</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27</a:t>
            </a:fld>
            <a:endParaRPr lang="zh-CN" altLang="en-US"/>
          </a:p>
        </p:txBody>
      </p:sp>
    </p:spTree>
    <p:extLst>
      <p:ext uri="{BB962C8B-B14F-4D97-AF65-F5344CB8AC3E}">
        <p14:creationId xmlns:p14="http://schemas.microsoft.com/office/powerpoint/2010/main" val="446302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1. </a:t>
            </a:r>
            <a:r>
              <a:rPr lang="zh-CN" altLang="en-US" sz="2800" dirty="0" smtClean="0">
                <a:solidFill>
                  <a:srgbClr val="C00000"/>
                </a:solidFill>
              </a:rPr>
              <a:t>数据转储</a:t>
            </a:r>
            <a:endParaRPr lang="zh-CN" altLang="en-US" sz="2800" dirty="0">
              <a:solidFill>
                <a:srgbClr val="C00000"/>
              </a:solidFill>
            </a:endParaRPr>
          </a:p>
        </p:txBody>
      </p:sp>
      <p:sp>
        <p:nvSpPr>
          <p:cNvPr id="3" name="内容占位符 2"/>
          <p:cNvSpPr>
            <a:spLocks noGrp="1"/>
          </p:cNvSpPr>
          <p:nvPr>
            <p:ph idx="1"/>
          </p:nvPr>
        </p:nvSpPr>
        <p:spPr/>
        <p:txBody>
          <a:bodyPr/>
          <a:lstStyle/>
          <a:p>
            <a:r>
              <a:rPr lang="zh-CN" altLang="en-US" sz="2800" dirty="0" smtClean="0"/>
              <a:t>转储是指数据库管理员定期地将整个数据库复制到磁带、磁盘或其他存储介质上保存起来的过程</a:t>
            </a:r>
            <a:endParaRPr lang="en-US" altLang="zh-CN" sz="2800" dirty="0" smtClean="0"/>
          </a:p>
          <a:p>
            <a:r>
              <a:rPr lang="zh-CN" altLang="en-US" sz="2800" dirty="0" smtClean="0"/>
              <a:t>备用的数据文本称为：后备副本或后援副本（</a:t>
            </a:r>
            <a:r>
              <a:rPr lang="en-US" altLang="zh-CN" sz="2800" dirty="0" smtClean="0"/>
              <a:t>backup</a:t>
            </a:r>
            <a:r>
              <a:rPr lang="zh-CN" altLang="en-US" sz="2800" dirty="0" smtClean="0"/>
              <a:t>）</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28</a:t>
            </a:fld>
            <a:endParaRPr lang="zh-CN" altLang="en-US"/>
          </a:p>
        </p:txBody>
      </p:sp>
    </p:spTree>
    <p:extLst>
      <p:ext uri="{BB962C8B-B14F-4D97-AF65-F5344CB8AC3E}">
        <p14:creationId xmlns:p14="http://schemas.microsoft.com/office/powerpoint/2010/main" val="35699389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9848" y="591671"/>
            <a:ext cx="10058400" cy="5580529"/>
          </a:xfrm>
        </p:spPr>
        <p:txBody>
          <a:bodyPr/>
          <a:lstStyle/>
          <a:p>
            <a:r>
              <a:rPr lang="zh-CN" altLang="en-US" sz="2800" dirty="0" smtClean="0"/>
              <a:t>数据库遭到破坏后，可以将后备副本装入</a:t>
            </a:r>
            <a:endParaRPr lang="en-US" altLang="zh-CN" sz="2800" dirty="0" smtClean="0"/>
          </a:p>
          <a:p>
            <a:r>
              <a:rPr lang="zh-CN" altLang="en-US" sz="2800" dirty="0"/>
              <a:t>重</a:t>
            </a:r>
            <a:r>
              <a:rPr lang="zh-CN" altLang="en-US" sz="2800" dirty="0" smtClean="0"/>
              <a:t>装后，副本只能将</a:t>
            </a:r>
            <a:r>
              <a:rPr lang="en-US" altLang="zh-CN" sz="2800" dirty="0" smtClean="0"/>
              <a:t>DB</a:t>
            </a:r>
            <a:r>
              <a:rPr lang="zh-CN" altLang="en-US" sz="2800" dirty="0" smtClean="0"/>
              <a:t>恢复到转储时的状态</a:t>
            </a:r>
            <a:endParaRPr lang="en-US" altLang="zh-CN" sz="2800" dirty="0" smtClean="0"/>
          </a:p>
          <a:p>
            <a:r>
              <a:rPr lang="zh-CN" altLang="en-US" sz="2800" dirty="0"/>
              <a:t>要</a:t>
            </a:r>
            <a:r>
              <a:rPr lang="zh-CN" altLang="en-US" sz="2800" dirty="0" smtClean="0"/>
              <a:t>想恢复到故障发生时的状态，必须重新运行自转储之后的所有更新事务</a:t>
            </a:r>
            <a:endParaRPr lang="en-US" altLang="zh-CN" sz="2800" dirty="0" smtClean="0"/>
          </a:p>
          <a:p>
            <a:endParaRPr lang="en-US" altLang="zh-CN" sz="2800" dirty="0" smtClean="0"/>
          </a:p>
          <a:p>
            <a:endParaRPr lang="en-US" altLang="zh-CN" sz="2800" dirty="0" smtClean="0"/>
          </a:p>
          <a:p>
            <a:pPr marL="0" indent="0">
              <a:buNone/>
            </a:pP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29</a:t>
            </a:fld>
            <a:endParaRPr lang="zh-CN" altLang="en-US"/>
          </a:p>
        </p:txBody>
      </p:sp>
      <p:pic>
        <p:nvPicPr>
          <p:cNvPr id="6" name="图片 5"/>
          <p:cNvPicPr>
            <a:picLocks noChangeAspect="1"/>
          </p:cNvPicPr>
          <p:nvPr/>
        </p:nvPicPr>
        <p:blipFill>
          <a:blip r:embed="rId2"/>
          <a:stretch>
            <a:fillRect/>
          </a:stretch>
        </p:blipFill>
        <p:spPr>
          <a:xfrm>
            <a:off x="1760085" y="2797417"/>
            <a:ext cx="7616997" cy="3475367"/>
          </a:xfrm>
          <a:prstGeom prst="rect">
            <a:avLst/>
          </a:prstGeom>
        </p:spPr>
      </p:pic>
    </p:spTree>
    <p:extLst>
      <p:ext uri="{BB962C8B-B14F-4D97-AF65-F5344CB8AC3E}">
        <p14:creationId xmlns:p14="http://schemas.microsoft.com/office/powerpoint/2010/main" val="2313926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solidFill>
                  <a:srgbClr val="C00000"/>
                </a:solidFill>
              </a:rPr>
              <a:t>10.1 </a:t>
            </a:r>
            <a:r>
              <a:rPr lang="zh-CN" altLang="en-US" sz="2800" dirty="0" smtClean="0">
                <a:solidFill>
                  <a:srgbClr val="C00000"/>
                </a:solidFill>
              </a:rPr>
              <a:t>事务的基本概念</a:t>
            </a:r>
            <a:endParaRPr lang="zh-CN" altLang="en-US" sz="2800"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zh-CN" altLang="en-US" sz="2800" dirty="0" smtClean="0">
                <a:solidFill>
                  <a:srgbClr val="C00000"/>
                </a:solidFill>
              </a:rPr>
              <a:t>事务：</a:t>
            </a:r>
            <a:r>
              <a:rPr lang="en-US" altLang="zh-CN" sz="2800" dirty="0" smtClean="0">
                <a:solidFill>
                  <a:srgbClr val="C00000"/>
                </a:solidFill>
              </a:rPr>
              <a:t>Transaction</a:t>
            </a:r>
          </a:p>
          <a:p>
            <a:r>
              <a:rPr lang="zh-CN" altLang="en-US" sz="2800" dirty="0" smtClean="0"/>
              <a:t>用户定义的一个数据库操作序列，这些操作要么全做，要么全不做，是一个不可分割的工作单位。</a:t>
            </a:r>
            <a:endParaRPr lang="en-US" altLang="zh-CN" sz="2800" dirty="0" smtClean="0"/>
          </a:p>
          <a:p>
            <a:endParaRPr lang="en-US" altLang="zh-CN" sz="2800" dirty="0" smtClean="0"/>
          </a:p>
          <a:p>
            <a:r>
              <a:rPr lang="zh-CN" altLang="en-US" sz="2800" dirty="0" smtClean="0"/>
              <a:t>事务是恢复和并发控制的基本单位。</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3</a:t>
            </a:fld>
            <a:endParaRPr lang="zh-CN" altLang="en-US"/>
          </a:p>
        </p:txBody>
      </p:sp>
    </p:spTree>
    <p:extLst>
      <p:ext uri="{BB962C8B-B14F-4D97-AF65-F5344CB8AC3E}">
        <p14:creationId xmlns:p14="http://schemas.microsoft.com/office/powerpoint/2010/main" val="38010810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2. </a:t>
            </a:r>
            <a:r>
              <a:rPr lang="zh-CN" altLang="en-US" sz="2800" dirty="0" smtClean="0">
                <a:solidFill>
                  <a:srgbClr val="C00000"/>
                </a:solidFill>
              </a:rPr>
              <a:t>转储方法</a:t>
            </a:r>
            <a:endParaRPr lang="zh-CN" altLang="en-US" sz="2800" dirty="0">
              <a:solidFill>
                <a:srgbClr val="C00000"/>
              </a:solidFill>
            </a:endParaRPr>
          </a:p>
        </p:txBody>
      </p:sp>
      <p:sp>
        <p:nvSpPr>
          <p:cNvPr id="4" name="灯片编号占位符 3"/>
          <p:cNvSpPr>
            <a:spLocks noGrp="1"/>
          </p:cNvSpPr>
          <p:nvPr>
            <p:ph type="sldNum" sz="quarter" idx="12"/>
          </p:nvPr>
        </p:nvSpPr>
        <p:spPr/>
        <p:txBody>
          <a:bodyPr/>
          <a:lstStyle/>
          <a:p>
            <a:fld id="{BEBF9BF7-DC7B-4671-866E-DDAD12303B6C}" type="slidenum">
              <a:rPr lang="zh-CN" altLang="en-US" smtClean="0"/>
              <a:t>30</a:t>
            </a:fld>
            <a:endParaRPr lang="zh-CN" altLang="en-US"/>
          </a:p>
        </p:txBody>
      </p:sp>
      <p:sp>
        <p:nvSpPr>
          <p:cNvPr id="7" name="内容占位符 6"/>
          <p:cNvSpPr>
            <a:spLocks noGrp="1"/>
          </p:cNvSpPr>
          <p:nvPr>
            <p:ph idx="1"/>
          </p:nvPr>
        </p:nvSpPr>
        <p:spPr/>
        <p:txBody>
          <a:bodyPr/>
          <a:lstStyle/>
          <a:p>
            <a:r>
              <a:rPr lang="zh-CN" altLang="en-US" sz="2800" dirty="0" smtClean="0"/>
              <a:t>静态转储与动态转储</a:t>
            </a:r>
            <a:endParaRPr lang="en-US" altLang="zh-CN" sz="2800" dirty="0" smtClean="0"/>
          </a:p>
          <a:p>
            <a:r>
              <a:rPr lang="zh-CN" altLang="en-US" sz="2800" dirty="0" smtClean="0"/>
              <a:t>海量转储与增量转储</a:t>
            </a:r>
            <a:endParaRPr lang="zh-CN" altLang="en-US" sz="2800" dirty="0"/>
          </a:p>
        </p:txBody>
      </p:sp>
    </p:spTree>
    <p:extLst>
      <p:ext uri="{BB962C8B-B14F-4D97-AF65-F5344CB8AC3E}">
        <p14:creationId xmlns:p14="http://schemas.microsoft.com/office/powerpoint/2010/main" val="2942773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静态转储</a:t>
            </a:r>
            <a:endParaRPr lang="zh-CN" altLang="en-US" sz="2800" dirty="0"/>
          </a:p>
        </p:txBody>
      </p:sp>
      <p:sp>
        <p:nvSpPr>
          <p:cNvPr id="3" name="内容占位符 2"/>
          <p:cNvSpPr>
            <a:spLocks noGrp="1"/>
          </p:cNvSpPr>
          <p:nvPr>
            <p:ph idx="1"/>
          </p:nvPr>
        </p:nvSpPr>
        <p:spPr/>
        <p:txBody>
          <a:bodyPr>
            <a:normAutofit fontScale="92500" lnSpcReduction="20000"/>
          </a:bodyPr>
          <a:lstStyle/>
          <a:p>
            <a:r>
              <a:rPr lang="zh-CN" altLang="en-US" sz="2800" dirty="0" smtClean="0"/>
              <a:t>系统中无运行事务时进行的转储操作</a:t>
            </a:r>
            <a:endParaRPr lang="en-US" altLang="zh-CN" sz="2800" dirty="0" smtClean="0"/>
          </a:p>
          <a:p>
            <a:r>
              <a:rPr lang="zh-CN" altLang="en-US" sz="2800" dirty="0" smtClean="0"/>
              <a:t>转储开始时，</a:t>
            </a:r>
            <a:r>
              <a:rPr lang="en-US" altLang="zh-CN" sz="2800" dirty="0" smtClean="0"/>
              <a:t>DB</a:t>
            </a:r>
            <a:r>
              <a:rPr lang="zh-CN" altLang="en-US" sz="2800" dirty="0" smtClean="0"/>
              <a:t>处于一致性状态</a:t>
            </a:r>
            <a:endParaRPr lang="en-US" altLang="zh-CN" sz="2800" dirty="0" smtClean="0"/>
          </a:p>
          <a:p>
            <a:r>
              <a:rPr lang="zh-CN" altLang="en-US" sz="2800" dirty="0" smtClean="0"/>
              <a:t>转储期间，不允许对数据库进行存取、修改活动</a:t>
            </a:r>
            <a:endParaRPr lang="en-US" altLang="zh-CN" sz="2800" dirty="0" smtClean="0"/>
          </a:p>
          <a:p>
            <a:r>
              <a:rPr lang="zh-CN" altLang="en-US" sz="2800" dirty="0" smtClean="0"/>
              <a:t>得到的一定是一个数据一致性的副本</a:t>
            </a:r>
            <a:endParaRPr lang="en-US" altLang="zh-CN" sz="2800" dirty="0" smtClean="0"/>
          </a:p>
          <a:p>
            <a:pPr marL="0" indent="0">
              <a:buNone/>
            </a:pPr>
            <a:r>
              <a:rPr lang="zh-CN" altLang="en-US" sz="2800" dirty="0" smtClean="0">
                <a:solidFill>
                  <a:srgbClr val="C00000"/>
                </a:solidFill>
              </a:rPr>
              <a:t>优点： </a:t>
            </a:r>
            <a:r>
              <a:rPr lang="zh-CN" altLang="en-US" sz="2800" dirty="0" smtClean="0"/>
              <a:t>简单</a:t>
            </a:r>
            <a:endParaRPr lang="en-US" altLang="zh-CN" sz="2800" dirty="0" smtClean="0"/>
          </a:p>
          <a:p>
            <a:pPr marL="0" indent="0">
              <a:buNone/>
            </a:pPr>
            <a:r>
              <a:rPr lang="zh-CN" altLang="en-US" sz="2800" dirty="0" smtClean="0">
                <a:solidFill>
                  <a:srgbClr val="C00000"/>
                </a:solidFill>
              </a:rPr>
              <a:t>缺点： </a:t>
            </a:r>
            <a:endParaRPr lang="en-US" altLang="zh-CN" sz="2800" dirty="0" smtClean="0">
              <a:solidFill>
                <a:srgbClr val="C00000"/>
              </a:solidFill>
            </a:endParaRPr>
          </a:p>
          <a:p>
            <a:pPr marL="0" indent="0">
              <a:buNone/>
            </a:pPr>
            <a:r>
              <a:rPr lang="zh-CN" altLang="en-US" sz="2800" dirty="0" smtClean="0"/>
              <a:t>降低了</a:t>
            </a:r>
            <a:r>
              <a:rPr lang="en-US" altLang="zh-CN" sz="2800" dirty="0" err="1" smtClean="0"/>
              <a:t>db</a:t>
            </a:r>
            <a:r>
              <a:rPr lang="zh-CN" altLang="en-US" sz="2800" dirty="0" smtClean="0"/>
              <a:t>的可用性</a:t>
            </a:r>
            <a:endParaRPr lang="en-US" altLang="zh-CN" sz="2800" dirty="0" smtClean="0"/>
          </a:p>
          <a:p>
            <a:pPr marL="0" indent="0">
              <a:buNone/>
            </a:pPr>
            <a:r>
              <a:rPr lang="zh-CN" altLang="en-US" sz="2800" dirty="0" smtClean="0"/>
              <a:t>转储必须等待正运行的用户事务结束</a:t>
            </a:r>
            <a:endParaRPr lang="en-US" altLang="zh-CN" sz="2800" dirty="0" smtClean="0"/>
          </a:p>
          <a:p>
            <a:pPr marL="0" indent="0">
              <a:buNone/>
            </a:pPr>
            <a:r>
              <a:rPr lang="zh-CN" altLang="en-US" sz="2800" dirty="0"/>
              <a:t>新</a:t>
            </a:r>
            <a:r>
              <a:rPr lang="zh-CN" altLang="en-US" sz="2800" dirty="0" smtClean="0"/>
              <a:t>的事务必须等转储结束</a:t>
            </a:r>
            <a:endParaRPr lang="en-US" altLang="zh-CN" sz="2800" dirty="0" smtClean="0"/>
          </a:p>
          <a:p>
            <a:endParaRPr lang="zh-CN" altLang="en-US" sz="2800" dirty="0"/>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31</a:t>
            </a:fld>
            <a:endParaRPr lang="zh-CN" altLang="en-US"/>
          </a:p>
        </p:txBody>
      </p:sp>
    </p:spTree>
    <p:extLst>
      <p:ext uri="{BB962C8B-B14F-4D97-AF65-F5344CB8AC3E}">
        <p14:creationId xmlns:p14="http://schemas.microsoft.com/office/powerpoint/2010/main" val="897357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动态转储</a:t>
            </a:r>
            <a:endParaRPr lang="zh-CN" altLang="en-US" sz="2800" dirty="0"/>
          </a:p>
        </p:txBody>
      </p:sp>
      <p:sp>
        <p:nvSpPr>
          <p:cNvPr id="3" name="内容占位符 2"/>
          <p:cNvSpPr>
            <a:spLocks noGrp="1"/>
          </p:cNvSpPr>
          <p:nvPr>
            <p:ph idx="1"/>
          </p:nvPr>
        </p:nvSpPr>
        <p:spPr/>
        <p:txBody>
          <a:bodyPr/>
          <a:lstStyle/>
          <a:p>
            <a:r>
              <a:rPr lang="zh-CN" altLang="en-US" sz="2800" dirty="0" smtClean="0"/>
              <a:t>转储操作与用户事务并发进行</a:t>
            </a:r>
            <a:endParaRPr lang="en-US" altLang="zh-CN" sz="2800" dirty="0" smtClean="0"/>
          </a:p>
          <a:p>
            <a:r>
              <a:rPr lang="zh-CN" altLang="en-US" sz="2800" dirty="0" smtClean="0"/>
              <a:t>转储期间允许对</a:t>
            </a:r>
            <a:r>
              <a:rPr lang="en-US" altLang="zh-CN" sz="2800" dirty="0" smtClean="0"/>
              <a:t>DB</a:t>
            </a:r>
            <a:r>
              <a:rPr lang="zh-CN" altLang="en-US" sz="2800" dirty="0" smtClean="0"/>
              <a:t>进行存取或修改</a:t>
            </a:r>
            <a:endParaRPr lang="en-US" altLang="zh-CN" sz="2800" dirty="0" smtClean="0"/>
          </a:p>
          <a:p>
            <a:pPr marL="0" indent="0">
              <a:buNone/>
            </a:pPr>
            <a:r>
              <a:rPr lang="zh-CN" altLang="en-US" sz="2800" dirty="0" smtClean="0">
                <a:solidFill>
                  <a:srgbClr val="C00000"/>
                </a:solidFill>
              </a:rPr>
              <a:t>优点：</a:t>
            </a:r>
            <a:endParaRPr lang="en-US" altLang="zh-CN" sz="2800" dirty="0" smtClean="0">
              <a:solidFill>
                <a:srgbClr val="C00000"/>
              </a:solidFill>
            </a:endParaRPr>
          </a:p>
          <a:p>
            <a:r>
              <a:rPr lang="zh-CN" altLang="en-US" sz="2800" dirty="0" smtClean="0"/>
              <a:t>不用等待正在运行的用户事务结束</a:t>
            </a:r>
            <a:endParaRPr lang="en-US" altLang="zh-CN" sz="2800" dirty="0" smtClean="0"/>
          </a:p>
          <a:p>
            <a:r>
              <a:rPr lang="zh-CN" altLang="en-US" sz="2800" dirty="0" smtClean="0"/>
              <a:t>不会影响新事务的运行</a:t>
            </a:r>
            <a:endParaRPr lang="en-US" altLang="zh-CN" sz="2800" dirty="0" smtClean="0"/>
          </a:p>
          <a:p>
            <a:pPr marL="0" indent="0">
              <a:buNone/>
            </a:pPr>
            <a:r>
              <a:rPr lang="zh-CN" altLang="en-US" sz="2800" dirty="0" smtClean="0">
                <a:solidFill>
                  <a:srgbClr val="C00000"/>
                </a:solidFill>
              </a:rPr>
              <a:t>缺点：</a:t>
            </a:r>
            <a:endParaRPr lang="en-US" altLang="zh-CN" sz="2800" dirty="0" smtClean="0">
              <a:solidFill>
                <a:srgbClr val="C00000"/>
              </a:solidFill>
            </a:endParaRPr>
          </a:p>
          <a:p>
            <a:r>
              <a:rPr lang="zh-CN" altLang="en-US" sz="2800" dirty="0" smtClean="0"/>
              <a:t>不能保证副本中的数据正确有效</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32</a:t>
            </a:fld>
            <a:endParaRPr lang="zh-CN" altLang="en-US"/>
          </a:p>
        </p:txBody>
      </p:sp>
    </p:spTree>
    <p:extLst>
      <p:ext uri="{BB962C8B-B14F-4D97-AF65-F5344CB8AC3E}">
        <p14:creationId xmlns:p14="http://schemas.microsoft.com/office/powerpoint/2010/main" val="3410771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dirty="0"/>
          </a:p>
        </p:txBody>
      </p:sp>
      <p:pic>
        <p:nvPicPr>
          <p:cNvPr id="5" name="内容占位符 4"/>
          <p:cNvPicPr>
            <a:picLocks noGrp="1" noChangeAspect="1"/>
          </p:cNvPicPr>
          <p:nvPr>
            <p:ph idx="1"/>
          </p:nvPr>
        </p:nvPicPr>
        <p:blipFill rotWithShape="1">
          <a:blip r:embed="rId2"/>
          <a:srcRect l="21230" t="23340" r="24524" b="36762"/>
          <a:stretch/>
        </p:blipFill>
        <p:spPr>
          <a:xfrm>
            <a:off x="1708728" y="1530558"/>
            <a:ext cx="8985874" cy="3717560"/>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33</a:t>
            </a:fld>
            <a:endParaRPr lang="zh-CN" altLang="en-US"/>
          </a:p>
        </p:txBody>
      </p:sp>
    </p:spTree>
    <p:extLst>
      <p:ext uri="{BB962C8B-B14F-4D97-AF65-F5344CB8AC3E}">
        <p14:creationId xmlns:p14="http://schemas.microsoft.com/office/powerpoint/2010/main" val="2834979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0589" t="36335" r="24268" b="23312"/>
          <a:stretch/>
        </p:blipFill>
        <p:spPr>
          <a:xfrm>
            <a:off x="1731548" y="1931068"/>
            <a:ext cx="9199831" cy="3786908"/>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34</a:t>
            </a:fld>
            <a:endParaRPr lang="zh-CN" altLang="en-US"/>
          </a:p>
        </p:txBody>
      </p:sp>
    </p:spTree>
    <p:extLst>
      <p:ext uri="{BB962C8B-B14F-4D97-AF65-F5344CB8AC3E}">
        <p14:creationId xmlns:p14="http://schemas.microsoft.com/office/powerpoint/2010/main" val="39384517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0076" t="39071" r="22729" b="23540"/>
          <a:stretch/>
        </p:blipFill>
        <p:spPr>
          <a:xfrm>
            <a:off x="1503424" y="2093976"/>
            <a:ext cx="9444524" cy="3472872"/>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35</a:t>
            </a:fld>
            <a:endParaRPr lang="zh-CN" altLang="en-US"/>
          </a:p>
        </p:txBody>
      </p:sp>
    </p:spTree>
    <p:extLst>
      <p:ext uri="{BB962C8B-B14F-4D97-AF65-F5344CB8AC3E}">
        <p14:creationId xmlns:p14="http://schemas.microsoft.com/office/powerpoint/2010/main" val="39854534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0588" t="41807" r="23755" b="17384"/>
          <a:stretch/>
        </p:blipFill>
        <p:spPr>
          <a:xfrm>
            <a:off x="1069848" y="1754910"/>
            <a:ext cx="9898287" cy="4082472"/>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36</a:t>
            </a:fld>
            <a:endParaRPr lang="zh-CN" altLang="en-US"/>
          </a:p>
        </p:txBody>
      </p:sp>
    </p:spTree>
    <p:extLst>
      <p:ext uri="{BB962C8B-B14F-4D97-AF65-F5344CB8AC3E}">
        <p14:creationId xmlns:p14="http://schemas.microsoft.com/office/powerpoint/2010/main" val="3900854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0332" t="38159" r="24011" b="23539"/>
          <a:stretch/>
        </p:blipFill>
        <p:spPr>
          <a:xfrm>
            <a:off x="1699294" y="2000768"/>
            <a:ext cx="9043169" cy="3500581"/>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37</a:t>
            </a:fld>
            <a:endParaRPr lang="zh-CN" altLang="en-US"/>
          </a:p>
        </p:txBody>
      </p:sp>
    </p:spTree>
    <p:extLst>
      <p:ext uri="{BB962C8B-B14F-4D97-AF65-F5344CB8AC3E}">
        <p14:creationId xmlns:p14="http://schemas.microsoft.com/office/powerpoint/2010/main" val="14067930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0204" t="34284" r="24396" b="28327"/>
          <a:stretch/>
        </p:blipFill>
        <p:spPr>
          <a:xfrm>
            <a:off x="644975" y="1728511"/>
            <a:ext cx="10908145" cy="4141055"/>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38</a:t>
            </a:fld>
            <a:endParaRPr lang="zh-CN" altLang="en-US"/>
          </a:p>
        </p:txBody>
      </p:sp>
    </p:spTree>
    <p:extLst>
      <p:ext uri="{BB962C8B-B14F-4D97-AF65-F5344CB8AC3E}">
        <p14:creationId xmlns:p14="http://schemas.microsoft.com/office/powerpoint/2010/main" val="22708295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1102" t="42491" r="23855" b="20108"/>
          <a:stretch/>
        </p:blipFill>
        <p:spPr>
          <a:xfrm>
            <a:off x="939358" y="1801093"/>
            <a:ext cx="9543248" cy="3647600"/>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39</a:t>
            </a:fld>
            <a:endParaRPr lang="zh-CN" altLang="en-US"/>
          </a:p>
        </p:txBody>
      </p:sp>
    </p:spTree>
    <p:extLst>
      <p:ext uri="{BB962C8B-B14F-4D97-AF65-F5344CB8AC3E}">
        <p14:creationId xmlns:p14="http://schemas.microsoft.com/office/powerpoint/2010/main" val="4012076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3" name="内容占位符 2"/>
          <p:cNvSpPr>
            <a:spLocks noGrp="1"/>
          </p:cNvSpPr>
          <p:nvPr>
            <p:ph idx="1"/>
          </p:nvPr>
        </p:nvSpPr>
        <p:spPr/>
        <p:txBody>
          <a:bodyPr>
            <a:normAutofit/>
          </a:bodyPr>
          <a:lstStyle/>
          <a:p>
            <a:r>
              <a:rPr lang="zh-CN" altLang="en-US" sz="2800" dirty="0" smtClean="0">
                <a:solidFill>
                  <a:srgbClr val="C00000"/>
                </a:solidFill>
              </a:rPr>
              <a:t>事务</a:t>
            </a:r>
            <a:r>
              <a:rPr lang="zh-CN" altLang="en-US" sz="2800" dirty="0" smtClean="0"/>
              <a:t>和</a:t>
            </a:r>
            <a:r>
              <a:rPr lang="zh-CN" altLang="en-US" sz="2800" dirty="0" smtClean="0">
                <a:solidFill>
                  <a:srgbClr val="C00000"/>
                </a:solidFill>
              </a:rPr>
              <a:t>程序</a:t>
            </a:r>
            <a:r>
              <a:rPr lang="zh-CN" altLang="en-US" sz="2800" dirty="0" smtClean="0"/>
              <a:t>是两个概念。</a:t>
            </a:r>
            <a:endParaRPr lang="en-US" altLang="zh-CN" sz="2800" dirty="0" smtClean="0"/>
          </a:p>
          <a:p>
            <a:r>
              <a:rPr lang="zh-CN" altLang="en-US" sz="2800" dirty="0"/>
              <a:t>一</a:t>
            </a:r>
            <a:r>
              <a:rPr lang="zh-CN" altLang="en-US" sz="2800" dirty="0" smtClean="0"/>
              <a:t>个程序可以包含多个事务。</a:t>
            </a:r>
            <a:endParaRPr lang="en-US" altLang="zh-CN" sz="2800" dirty="0" smtClean="0"/>
          </a:p>
          <a:p>
            <a:r>
              <a:rPr lang="zh-CN" altLang="en-US" sz="2800" dirty="0" smtClean="0"/>
              <a:t>在关系数据库中，一个事务可以是一条</a:t>
            </a:r>
            <a:r>
              <a:rPr lang="en-US" altLang="zh-CN" sz="2800" dirty="0" smtClean="0"/>
              <a:t>SQL</a:t>
            </a:r>
            <a:r>
              <a:rPr lang="zh-CN" altLang="en-US" sz="2800" dirty="0" smtClean="0"/>
              <a:t>语句，一组</a:t>
            </a:r>
            <a:r>
              <a:rPr lang="en-US" altLang="zh-CN" sz="2800" dirty="0" smtClean="0"/>
              <a:t>SQL</a:t>
            </a:r>
            <a:r>
              <a:rPr lang="zh-CN" altLang="en-US" sz="2800" dirty="0" smtClean="0"/>
              <a:t>语句，或整个程序</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4</a:t>
            </a:fld>
            <a:endParaRPr lang="zh-CN" altLang="en-US"/>
          </a:p>
        </p:txBody>
      </p:sp>
    </p:spTree>
    <p:extLst>
      <p:ext uri="{BB962C8B-B14F-4D97-AF65-F5344CB8AC3E}">
        <p14:creationId xmlns:p14="http://schemas.microsoft.com/office/powerpoint/2010/main" val="25984956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3" name="内容占位符 2"/>
          <p:cNvSpPr>
            <a:spLocks noGrp="1"/>
          </p:cNvSpPr>
          <p:nvPr>
            <p:ph idx="1"/>
          </p:nvPr>
        </p:nvSpPr>
        <p:spPr/>
        <p:txBody>
          <a:bodyPr/>
          <a:lstStyle/>
          <a:p>
            <a:r>
              <a:rPr lang="zh-CN" altLang="en-US" sz="2800" dirty="0" smtClean="0"/>
              <a:t>利用动态转储得到的副本进行故障恢复</a:t>
            </a:r>
            <a:endParaRPr lang="en-US" altLang="zh-CN" sz="2800" dirty="0" smtClean="0"/>
          </a:p>
          <a:p>
            <a:r>
              <a:rPr lang="zh-CN" altLang="en-US" sz="2800" dirty="0" smtClean="0"/>
              <a:t>需要把动态转储期间各事务对数据库的修改活动登记下来，建立日志文件</a:t>
            </a:r>
            <a:endParaRPr lang="en-US" altLang="zh-CN" sz="2800" dirty="0" smtClean="0"/>
          </a:p>
          <a:p>
            <a:r>
              <a:rPr lang="zh-CN" altLang="en-US" sz="2800" dirty="0" smtClean="0"/>
              <a:t>后备副本加上日志文件，就能把数据库恢复到某一时刻的正确状态。</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40</a:t>
            </a:fld>
            <a:endParaRPr lang="zh-CN" altLang="en-US"/>
          </a:p>
        </p:txBody>
      </p:sp>
    </p:spTree>
    <p:extLst>
      <p:ext uri="{BB962C8B-B14F-4D97-AF65-F5344CB8AC3E}">
        <p14:creationId xmlns:p14="http://schemas.microsoft.com/office/powerpoint/2010/main" val="41427024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1102" t="35651" r="24139" b="17384"/>
          <a:stretch/>
        </p:blipFill>
        <p:spPr>
          <a:xfrm>
            <a:off x="1865745" y="2025458"/>
            <a:ext cx="8150306" cy="3931997"/>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41</a:t>
            </a:fld>
            <a:endParaRPr lang="zh-CN" altLang="en-US"/>
          </a:p>
        </p:txBody>
      </p:sp>
    </p:spTree>
    <p:extLst>
      <p:ext uri="{BB962C8B-B14F-4D97-AF65-F5344CB8AC3E}">
        <p14:creationId xmlns:p14="http://schemas.microsoft.com/office/powerpoint/2010/main" val="3772725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0845" t="32459" r="24396" b="21716"/>
          <a:stretch/>
        </p:blipFill>
        <p:spPr>
          <a:xfrm>
            <a:off x="1579418" y="1943963"/>
            <a:ext cx="8035638" cy="3782581"/>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42</a:t>
            </a:fld>
            <a:endParaRPr lang="zh-CN" altLang="en-US"/>
          </a:p>
        </p:txBody>
      </p:sp>
    </p:spTree>
    <p:extLst>
      <p:ext uri="{BB962C8B-B14F-4D97-AF65-F5344CB8AC3E}">
        <p14:creationId xmlns:p14="http://schemas.microsoft.com/office/powerpoint/2010/main" val="35506359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0717" t="39983" r="24268" b="13508"/>
          <a:stretch/>
        </p:blipFill>
        <p:spPr>
          <a:xfrm>
            <a:off x="1976582" y="2234942"/>
            <a:ext cx="7536873" cy="3583967"/>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43</a:t>
            </a:fld>
            <a:endParaRPr lang="zh-CN" altLang="en-US"/>
          </a:p>
        </p:txBody>
      </p:sp>
    </p:spTree>
    <p:extLst>
      <p:ext uri="{BB962C8B-B14F-4D97-AF65-F5344CB8AC3E}">
        <p14:creationId xmlns:p14="http://schemas.microsoft.com/office/powerpoint/2010/main" val="13246936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1999" t="31092" r="24909" b="22627"/>
          <a:stretch/>
        </p:blipFill>
        <p:spPr>
          <a:xfrm>
            <a:off x="1634837" y="1832369"/>
            <a:ext cx="8395854" cy="4116807"/>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44</a:t>
            </a:fld>
            <a:endParaRPr lang="zh-CN" altLang="en-US"/>
          </a:p>
        </p:txBody>
      </p:sp>
    </p:spTree>
    <p:extLst>
      <p:ext uri="{BB962C8B-B14F-4D97-AF65-F5344CB8AC3E}">
        <p14:creationId xmlns:p14="http://schemas.microsoft.com/office/powerpoint/2010/main" val="9919579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海量转储</a:t>
            </a:r>
            <a:endParaRPr lang="zh-CN" altLang="en-US" sz="2800" dirty="0"/>
          </a:p>
        </p:txBody>
      </p:sp>
      <p:sp>
        <p:nvSpPr>
          <p:cNvPr id="3" name="内容占位符 2"/>
          <p:cNvSpPr>
            <a:spLocks noGrp="1"/>
          </p:cNvSpPr>
          <p:nvPr>
            <p:ph idx="1"/>
          </p:nvPr>
        </p:nvSpPr>
        <p:spPr/>
        <p:txBody>
          <a:bodyPr/>
          <a:lstStyle/>
          <a:p>
            <a:r>
              <a:rPr lang="zh-CN" altLang="en-US" sz="2800" dirty="0" smtClean="0"/>
              <a:t>每次转储全部数据库</a:t>
            </a:r>
            <a:endParaRPr lang="en-US" altLang="zh-CN" sz="2800" dirty="0" smtClean="0"/>
          </a:p>
          <a:p>
            <a:r>
              <a:rPr lang="zh-CN" altLang="en-US" sz="2800" dirty="0" smtClean="0"/>
              <a:t>从恢复角度看，使用海量转储得到的后备副本进行恢复往往更方便</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45</a:t>
            </a:fld>
            <a:endParaRPr lang="zh-CN" altLang="en-US"/>
          </a:p>
        </p:txBody>
      </p:sp>
    </p:spTree>
    <p:extLst>
      <p:ext uri="{BB962C8B-B14F-4D97-AF65-F5344CB8AC3E}">
        <p14:creationId xmlns:p14="http://schemas.microsoft.com/office/powerpoint/2010/main" val="32731915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增量转储</a:t>
            </a:r>
            <a:endParaRPr lang="zh-CN" altLang="en-US" sz="2800" dirty="0"/>
          </a:p>
        </p:txBody>
      </p:sp>
      <p:sp>
        <p:nvSpPr>
          <p:cNvPr id="3" name="内容占位符 2"/>
          <p:cNvSpPr>
            <a:spLocks noGrp="1"/>
          </p:cNvSpPr>
          <p:nvPr>
            <p:ph idx="1"/>
          </p:nvPr>
        </p:nvSpPr>
        <p:spPr/>
        <p:txBody>
          <a:bodyPr/>
          <a:lstStyle/>
          <a:p>
            <a:r>
              <a:rPr lang="zh-CN" altLang="en-US" sz="2800" dirty="0" smtClean="0"/>
              <a:t>只转储上次转储后更新过的数据</a:t>
            </a:r>
            <a:endParaRPr lang="en-US" altLang="zh-CN" sz="2800" dirty="0" smtClean="0"/>
          </a:p>
          <a:p>
            <a:r>
              <a:rPr lang="zh-CN" altLang="en-US" sz="2800" dirty="0" smtClean="0"/>
              <a:t>如果数据库很大，事务处理又十分频繁，则增量转储方式更实用更有效。</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46</a:t>
            </a:fld>
            <a:endParaRPr lang="zh-CN" altLang="en-US"/>
          </a:p>
        </p:txBody>
      </p:sp>
    </p:spTree>
    <p:extLst>
      <p:ext uri="{BB962C8B-B14F-4D97-AF65-F5344CB8AC3E}">
        <p14:creationId xmlns:p14="http://schemas.microsoft.com/office/powerpoint/2010/main" val="113474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pic>
        <p:nvPicPr>
          <p:cNvPr id="5" name="内容占位符 4"/>
          <p:cNvPicPr>
            <a:picLocks noGrp="1" noChangeAspect="1"/>
          </p:cNvPicPr>
          <p:nvPr>
            <p:ph idx="1"/>
          </p:nvPr>
        </p:nvPicPr>
        <p:blipFill rotWithShape="1">
          <a:blip r:embed="rId2"/>
          <a:srcRect l="23666" t="38387" r="26705" b="31063"/>
          <a:stretch/>
        </p:blipFill>
        <p:spPr>
          <a:xfrm>
            <a:off x="1706724" y="2309090"/>
            <a:ext cx="7335677" cy="2540000"/>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47</a:t>
            </a:fld>
            <a:endParaRPr lang="zh-CN" altLang="en-US"/>
          </a:p>
        </p:txBody>
      </p:sp>
    </p:spTree>
    <p:extLst>
      <p:ext uri="{BB962C8B-B14F-4D97-AF65-F5344CB8AC3E}">
        <p14:creationId xmlns:p14="http://schemas.microsoft.com/office/powerpoint/2010/main" val="28513594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solidFill>
                  <a:srgbClr val="C00000"/>
                </a:solidFill>
              </a:rPr>
              <a:t>2 </a:t>
            </a:r>
            <a:r>
              <a:rPr lang="zh-CN" altLang="en-US" sz="2800" dirty="0" smtClean="0">
                <a:solidFill>
                  <a:srgbClr val="C00000"/>
                </a:solidFill>
              </a:rPr>
              <a:t>登记日志文件</a:t>
            </a:r>
            <a:endParaRPr lang="zh-CN" altLang="en-US" sz="2800" dirty="0">
              <a:solidFill>
                <a:srgbClr val="C00000"/>
              </a:solidFill>
            </a:endParaRPr>
          </a:p>
        </p:txBody>
      </p:sp>
      <p:sp>
        <p:nvSpPr>
          <p:cNvPr id="3" name="内容占位符 2"/>
          <p:cNvSpPr>
            <a:spLocks noGrp="1"/>
          </p:cNvSpPr>
          <p:nvPr>
            <p:ph idx="1"/>
          </p:nvPr>
        </p:nvSpPr>
        <p:spPr/>
        <p:txBody>
          <a:bodyPr/>
          <a:lstStyle/>
          <a:p>
            <a:r>
              <a:rPr lang="zh-CN" altLang="en-US" sz="2800" dirty="0" smtClean="0"/>
              <a:t>日志文件是用来记录事务对数据库的更新操作的文件</a:t>
            </a:r>
            <a:endParaRPr lang="en-US" altLang="zh-CN" sz="2800" dirty="0" smtClean="0"/>
          </a:p>
          <a:p>
            <a:r>
              <a:rPr lang="zh-CN" altLang="en-US" sz="2800" dirty="0" smtClean="0"/>
              <a:t>格式：</a:t>
            </a:r>
            <a:endParaRPr lang="en-US" altLang="zh-CN" sz="2800" dirty="0" smtClean="0"/>
          </a:p>
          <a:p>
            <a:r>
              <a:rPr lang="zh-CN" altLang="en-US" sz="2800" dirty="0" smtClean="0"/>
              <a:t>以记录为单位的日志文件</a:t>
            </a:r>
            <a:endParaRPr lang="en-US" altLang="zh-CN" sz="2800" dirty="0" smtClean="0"/>
          </a:p>
          <a:p>
            <a:r>
              <a:rPr lang="zh-CN" altLang="en-US" sz="2800" dirty="0" smtClean="0"/>
              <a:t>以数据块为单位的日志文件</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48</a:t>
            </a:fld>
            <a:endParaRPr lang="zh-CN" altLang="en-US"/>
          </a:p>
        </p:txBody>
      </p:sp>
    </p:spTree>
    <p:extLst>
      <p:ext uri="{BB962C8B-B14F-4D97-AF65-F5344CB8AC3E}">
        <p14:creationId xmlns:p14="http://schemas.microsoft.com/office/powerpoint/2010/main" val="24652312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smtClean="0"/>
              <a:t>以记录为单位的日志文件内容：</a:t>
            </a:r>
            <a:endParaRPr lang="zh-CN" altLang="en-US" sz="2800" dirty="0"/>
          </a:p>
        </p:txBody>
      </p:sp>
      <p:sp>
        <p:nvSpPr>
          <p:cNvPr id="3" name="内容占位符 2"/>
          <p:cNvSpPr>
            <a:spLocks noGrp="1"/>
          </p:cNvSpPr>
          <p:nvPr>
            <p:ph idx="1"/>
          </p:nvPr>
        </p:nvSpPr>
        <p:spPr/>
        <p:txBody>
          <a:bodyPr>
            <a:normAutofit lnSpcReduction="10000"/>
          </a:bodyPr>
          <a:lstStyle/>
          <a:p>
            <a:r>
              <a:rPr lang="zh-CN" altLang="en-US" sz="2800" dirty="0" smtClean="0">
                <a:solidFill>
                  <a:srgbClr val="C00000"/>
                </a:solidFill>
              </a:rPr>
              <a:t>各个事务开始的标记：事务标志</a:t>
            </a:r>
            <a:r>
              <a:rPr lang="en-US" altLang="zh-CN" sz="2800" dirty="0" smtClean="0">
                <a:solidFill>
                  <a:srgbClr val="C00000"/>
                </a:solidFill>
              </a:rPr>
              <a:t>+begin transaction</a:t>
            </a:r>
          </a:p>
          <a:p>
            <a:pPr marL="0" indent="0">
              <a:buNone/>
            </a:pPr>
            <a:r>
              <a:rPr lang="en-US" altLang="zh-CN" sz="2800" dirty="0" smtClean="0"/>
              <a:t>      T1 begin  </a:t>
            </a:r>
            <a:r>
              <a:rPr lang="en-US" altLang="zh-CN" sz="2800" dirty="0" err="1" smtClean="0"/>
              <a:t>transction</a:t>
            </a:r>
            <a:endParaRPr lang="en-US" altLang="zh-CN" sz="2800" dirty="0" smtClean="0"/>
          </a:p>
          <a:p>
            <a:r>
              <a:rPr lang="zh-CN" altLang="en-US" sz="2800" dirty="0" smtClean="0">
                <a:solidFill>
                  <a:srgbClr val="C00000"/>
                </a:solidFill>
              </a:rPr>
              <a:t>事务结束的标志： 事务标志</a:t>
            </a:r>
            <a:r>
              <a:rPr lang="en-US" altLang="zh-CN" sz="2800" dirty="0" smtClean="0">
                <a:solidFill>
                  <a:srgbClr val="C00000"/>
                </a:solidFill>
              </a:rPr>
              <a:t>+commit</a:t>
            </a:r>
            <a:r>
              <a:rPr lang="zh-CN" altLang="en-US" sz="2800" dirty="0" smtClean="0">
                <a:solidFill>
                  <a:srgbClr val="C00000"/>
                </a:solidFill>
              </a:rPr>
              <a:t>、</a:t>
            </a:r>
            <a:r>
              <a:rPr lang="en-US" altLang="zh-CN" sz="2800" dirty="0" smtClean="0">
                <a:solidFill>
                  <a:srgbClr val="C00000"/>
                </a:solidFill>
              </a:rPr>
              <a:t>rollback</a:t>
            </a:r>
          </a:p>
          <a:p>
            <a:pPr marL="0" indent="0">
              <a:buNone/>
            </a:pPr>
            <a:r>
              <a:rPr lang="en-US" altLang="zh-CN" sz="2800" dirty="0" smtClean="0"/>
              <a:t>       T2 rollback</a:t>
            </a:r>
          </a:p>
          <a:p>
            <a:r>
              <a:rPr lang="zh-CN" altLang="en-US" sz="2800" dirty="0" smtClean="0">
                <a:solidFill>
                  <a:srgbClr val="C00000"/>
                </a:solidFill>
              </a:rPr>
              <a:t>事务的更新操作： 事务标识</a:t>
            </a:r>
            <a:r>
              <a:rPr lang="en-US" altLang="zh-CN" sz="2800" dirty="0" smtClean="0">
                <a:solidFill>
                  <a:srgbClr val="C00000"/>
                </a:solidFill>
              </a:rPr>
              <a:t>+</a:t>
            </a:r>
            <a:r>
              <a:rPr lang="zh-CN" altLang="en-US" sz="2800" dirty="0" smtClean="0">
                <a:solidFill>
                  <a:srgbClr val="C00000"/>
                </a:solidFill>
              </a:rPr>
              <a:t>操作类型</a:t>
            </a:r>
            <a:r>
              <a:rPr lang="en-US" altLang="zh-CN" sz="2800" dirty="0" smtClean="0">
                <a:solidFill>
                  <a:srgbClr val="C00000"/>
                </a:solidFill>
              </a:rPr>
              <a:t>+</a:t>
            </a:r>
            <a:r>
              <a:rPr lang="zh-CN" altLang="en-US" sz="2800" dirty="0" smtClean="0">
                <a:solidFill>
                  <a:srgbClr val="C00000"/>
                </a:solidFill>
              </a:rPr>
              <a:t>操作对象</a:t>
            </a:r>
            <a:r>
              <a:rPr lang="en-US" altLang="zh-CN" sz="2800" dirty="0" smtClean="0">
                <a:solidFill>
                  <a:srgbClr val="C00000"/>
                </a:solidFill>
              </a:rPr>
              <a:t>+</a:t>
            </a:r>
            <a:r>
              <a:rPr lang="zh-CN" altLang="en-US" sz="2800" dirty="0" smtClean="0">
                <a:solidFill>
                  <a:srgbClr val="C00000"/>
                </a:solidFill>
              </a:rPr>
              <a:t>旧值</a:t>
            </a:r>
            <a:r>
              <a:rPr lang="en-US" altLang="zh-CN" sz="2800" dirty="0" smtClean="0">
                <a:solidFill>
                  <a:srgbClr val="C00000"/>
                </a:solidFill>
              </a:rPr>
              <a:t>+</a:t>
            </a:r>
            <a:r>
              <a:rPr lang="zh-CN" altLang="en-US" sz="2800" dirty="0" smtClean="0">
                <a:solidFill>
                  <a:srgbClr val="C00000"/>
                </a:solidFill>
              </a:rPr>
              <a:t>新值</a:t>
            </a:r>
            <a:endParaRPr lang="en-US" altLang="zh-CN" sz="2800" dirty="0" smtClean="0">
              <a:solidFill>
                <a:srgbClr val="C00000"/>
              </a:solidFill>
            </a:endParaRPr>
          </a:p>
          <a:p>
            <a:pPr marL="0" indent="0">
              <a:buNone/>
            </a:pPr>
            <a:r>
              <a:rPr lang="en-US" altLang="zh-CN" sz="2800" dirty="0" smtClean="0"/>
              <a:t>    T1    U       AA   18   20</a:t>
            </a:r>
          </a:p>
          <a:p>
            <a:pPr marL="0" indent="0">
              <a:buNone/>
            </a:pPr>
            <a:r>
              <a:rPr lang="en-US" altLang="zh-CN" sz="2800" dirty="0" smtClean="0"/>
              <a:t>    T2     D    TV    20</a:t>
            </a:r>
          </a:p>
          <a:p>
            <a:pPr marL="0" indent="0">
              <a:buNone/>
            </a:pPr>
            <a:r>
              <a:rPr lang="en-US" altLang="zh-CN" sz="2800" dirty="0" smtClean="0"/>
              <a:t>    T1        I     TU    1</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49</a:t>
            </a:fld>
            <a:endParaRPr lang="zh-CN" altLang="en-US"/>
          </a:p>
        </p:txBody>
      </p:sp>
    </p:spTree>
    <p:extLst>
      <p:ext uri="{BB962C8B-B14F-4D97-AF65-F5344CB8AC3E}">
        <p14:creationId xmlns:p14="http://schemas.microsoft.com/office/powerpoint/2010/main" val="35638275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a:p>
        </p:txBody>
      </p:sp>
      <p:sp>
        <p:nvSpPr>
          <p:cNvPr id="3" name="内容占位符 2"/>
          <p:cNvSpPr>
            <a:spLocks noGrp="1"/>
          </p:cNvSpPr>
          <p:nvPr>
            <p:ph idx="1"/>
          </p:nvPr>
        </p:nvSpPr>
        <p:spPr/>
        <p:txBody>
          <a:bodyPr>
            <a:normAutofit/>
          </a:bodyPr>
          <a:lstStyle/>
          <a:p>
            <a:pPr marL="0" indent="0">
              <a:buNone/>
            </a:pPr>
            <a:r>
              <a:rPr lang="zh-CN" altLang="en-US" sz="2800" dirty="0" smtClean="0"/>
              <a:t>事务的开始和结束可以由用户显式控制。</a:t>
            </a:r>
            <a:endParaRPr lang="en-US" altLang="zh-CN" sz="2800" dirty="0" smtClean="0"/>
          </a:p>
          <a:p>
            <a:r>
              <a:rPr lang="en-US" altLang="zh-CN" sz="2800" dirty="0" smtClean="0">
                <a:solidFill>
                  <a:srgbClr val="C00000"/>
                </a:solidFill>
              </a:rPr>
              <a:t>Begin </a:t>
            </a:r>
            <a:r>
              <a:rPr lang="en-US" altLang="zh-CN" sz="2800" dirty="0" err="1" smtClean="0">
                <a:solidFill>
                  <a:srgbClr val="C00000"/>
                </a:solidFill>
              </a:rPr>
              <a:t>tran</a:t>
            </a:r>
            <a:r>
              <a:rPr lang="en-US" altLang="zh-CN" sz="2800" dirty="0" smtClean="0">
                <a:solidFill>
                  <a:srgbClr val="C00000"/>
                </a:solidFill>
              </a:rPr>
              <a:t> ---</a:t>
            </a:r>
            <a:r>
              <a:rPr lang="zh-CN" altLang="en-US" sz="2800" dirty="0" smtClean="0"/>
              <a:t>事务开始</a:t>
            </a:r>
            <a:endParaRPr lang="en-US" altLang="zh-CN" sz="2800" dirty="0" smtClean="0"/>
          </a:p>
          <a:p>
            <a:endParaRPr lang="en-US" altLang="zh-CN" sz="2800" dirty="0" smtClean="0"/>
          </a:p>
          <a:p>
            <a:r>
              <a:rPr lang="en-US" altLang="zh-CN" sz="2800" dirty="0" smtClean="0">
                <a:solidFill>
                  <a:srgbClr val="C00000"/>
                </a:solidFill>
              </a:rPr>
              <a:t>Commit </a:t>
            </a:r>
            <a:r>
              <a:rPr lang="en-US" altLang="zh-CN" sz="2800" dirty="0" err="1" smtClean="0">
                <a:solidFill>
                  <a:srgbClr val="C00000"/>
                </a:solidFill>
              </a:rPr>
              <a:t>tran</a:t>
            </a:r>
            <a:r>
              <a:rPr lang="en-US" altLang="zh-CN" sz="2800" dirty="0" smtClean="0">
                <a:solidFill>
                  <a:srgbClr val="C00000"/>
                </a:solidFill>
              </a:rPr>
              <a:t>-</a:t>
            </a:r>
            <a:r>
              <a:rPr lang="en-US" altLang="zh-CN" sz="2800" dirty="0" smtClean="0"/>
              <a:t>---</a:t>
            </a:r>
            <a:r>
              <a:rPr lang="zh-CN" altLang="en-US" sz="2800" dirty="0" smtClean="0"/>
              <a:t>提交事务的所有操作，将事务中的所有对数据库的更新写回到磁盘的物理数据库上去，事务正常结束。</a:t>
            </a:r>
            <a:endParaRPr lang="en-US" altLang="zh-CN" sz="2800" dirty="0" smtClean="0"/>
          </a:p>
          <a:p>
            <a:endParaRPr lang="en-US" altLang="zh-CN" sz="2800" dirty="0" smtClean="0"/>
          </a:p>
          <a:p>
            <a:r>
              <a:rPr lang="en-US" altLang="zh-CN" sz="2800" dirty="0" smtClean="0">
                <a:solidFill>
                  <a:srgbClr val="C00000"/>
                </a:solidFill>
              </a:rPr>
              <a:t>Rollback </a:t>
            </a:r>
            <a:r>
              <a:rPr lang="en-US" altLang="zh-CN" sz="2800" dirty="0" err="1" smtClean="0">
                <a:solidFill>
                  <a:srgbClr val="C00000"/>
                </a:solidFill>
              </a:rPr>
              <a:t>tran</a:t>
            </a:r>
            <a:r>
              <a:rPr lang="en-US" altLang="zh-CN" sz="2800" dirty="0" smtClean="0">
                <a:solidFill>
                  <a:srgbClr val="C00000"/>
                </a:solidFill>
              </a:rPr>
              <a:t> </a:t>
            </a:r>
            <a:r>
              <a:rPr lang="en-US" altLang="zh-CN" sz="2800" dirty="0" smtClean="0"/>
              <a:t>---</a:t>
            </a:r>
            <a:r>
              <a:rPr lang="zh-CN" altLang="en-US" sz="2800" dirty="0" smtClean="0"/>
              <a:t>事务中对数据库的所有已经完成的更新操作全部撤销，回滚到事务开始的状态。</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5</a:t>
            </a:fld>
            <a:endParaRPr lang="zh-CN" altLang="en-US"/>
          </a:p>
        </p:txBody>
      </p:sp>
    </p:spTree>
    <p:extLst>
      <p:ext uri="{BB962C8B-B14F-4D97-AF65-F5344CB8AC3E}">
        <p14:creationId xmlns:p14="http://schemas.microsoft.com/office/powerpoint/2010/main" val="15463524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800" dirty="0"/>
              <a:t>以数据块为单位的日志文件</a:t>
            </a:r>
            <a:endParaRPr lang="zh-CN" altLang="en-US" sz="2800" dirty="0"/>
          </a:p>
        </p:txBody>
      </p:sp>
      <p:sp>
        <p:nvSpPr>
          <p:cNvPr id="3" name="内容占位符 2"/>
          <p:cNvSpPr>
            <a:spLocks noGrp="1"/>
          </p:cNvSpPr>
          <p:nvPr>
            <p:ph idx="1"/>
          </p:nvPr>
        </p:nvSpPr>
        <p:spPr/>
        <p:txBody>
          <a:bodyPr/>
          <a:lstStyle/>
          <a:p>
            <a:r>
              <a:rPr lang="zh-CN" altLang="en-US" sz="2800" dirty="0" smtClean="0"/>
              <a:t>每条日志记录的内容</a:t>
            </a:r>
            <a:endParaRPr lang="en-US" altLang="zh-CN" sz="2800" dirty="0" smtClean="0"/>
          </a:p>
          <a:p>
            <a:pPr>
              <a:buFont typeface="Wingdings" panose="05000000000000000000" pitchFamily="2" charset="2"/>
              <a:buChar char="ü"/>
            </a:pPr>
            <a:r>
              <a:rPr lang="zh-CN" altLang="en-US" sz="2800" dirty="0" smtClean="0"/>
              <a:t>事务标识</a:t>
            </a:r>
            <a:endParaRPr lang="en-US" altLang="zh-CN" sz="2800" dirty="0" smtClean="0"/>
          </a:p>
          <a:p>
            <a:pPr>
              <a:buFont typeface="Wingdings" panose="05000000000000000000" pitchFamily="2" charset="2"/>
              <a:buChar char="ü"/>
            </a:pPr>
            <a:r>
              <a:rPr lang="zh-CN" altLang="en-US" sz="2800" dirty="0"/>
              <a:t>被</a:t>
            </a:r>
            <a:r>
              <a:rPr lang="zh-CN" altLang="en-US" sz="2800" dirty="0" smtClean="0"/>
              <a:t>更新的数据块</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50</a:t>
            </a:fld>
            <a:endParaRPr lang="zh-CN" altLang="en-US"/>
          </a:p>
        </p:txBody>
      </p:sp>
    </p:spTree>
    <p:extLst>
      <p:ext uri="{BB962C8B-B14F-4D97-AF65-F5344CB8AC3E}">
        <p14:creationId xmlns:p14="http://schemas.microsoft.com/office/powerpoint/2010/main" val="798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日志文件的作用</a:t>
            </a:r>
            <a:endParaRPr lang="zh-CN" altLang="en-US" sz="2800" dirty="0"/>
          </a:p>
        </p:txBody>
      </p:sp>
      <p:sp>
        <p:nvSpPr>
          <p:cNvPr id="3" name="内容占位符 2"/>
          <p:cNvSpPr>
            <a:spLocks noGrp="1"/>
          </p:cNvSpPr>
          <p:nvPr>
            <p:ph idx="1"/>
          </p:nvPr>
        </p:nvSpPr>
        <p:spPr/>
        <p:txBody>
          <a:bodyPr/>
          <a:lstStyle/>
          <a:p>
            <a:r>
              <a:rPr lang="zh-CN" altLang="en-US" sz="2800" dirty="0" smtClean="0"/>
              <a:t>进行事务故障恢复</a:t>
            </a:r>
            <a:endParaRPr lang="en-US" altLang="zh-CN" sz="2800" dirty="0" smtClean="0"/>
          </a:p>
          <a:p>
            <a:r>
              <a:rPr lang="zh-CN" altLang="en-US" sz="2800" dirty="0" smtClean="0"/>
              <a:t>进行系统故障恢复</a:t>
            </a:r>
            <a:endParaRPr lang="en-US" altLang="zh-CN" sz="2800" dirty="0" smtClean="0"/>
          </a:p>
          <a:p>
            <a:r>
              <a:rPr lang="zh-CN" altLang="en-US" sz="2800" dirty="0" smtClean="0"/>
              <a:t>协助后备副本进行介质故障恢复</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51</a:t>
            </a:fld>
            <a:endParaRPr lang="zh-CN" altLang="en-US"/>
          </a:p>
        </p:txBody>
      </p:sp>
    </p:spTree>
    <p:extLst>
      <p:ext uri="{BB962C8B-B14F-4D97-AF65-F5344CB8AC3E}">
        <p14:creationId xmlns:p14="http://schemas.microsoft.com/office/powerpoint/2010/main" val="5836078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l="24180" t="32916" r="23883" b="18980"/>
          <a:stretch/>
        </p:blipFill>
        <p:spPr>
          <a:xfrm>
            <a:off x="1246908" y="561177"/>
            <a:ext cx="10483273" cy="5711607"/>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52</a:t>
            </a:fld>
            <a:endParaRPr lang="zh-CN" altLang="en-US"/>
          </a:p>
        </p:txBody>
      </p:sp>
    </p:spTree>
    <p:extLst>
      <p:ext uri="{BB962C8B-B14F-4D97-AF65-F5344CB8AC3E}">
        <p14:creationId xmlns:p14="http://schemas.microsoft.com/office/powerpoint/2010/main" val="34865772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sz="2800" dirty="0"/>
          </a:p>
        </p:txBody>
      </p:sp>
      <p:pic>
        <p:nvPicPr>
          <p:cNvPr id="5" name="内容占位符 4"/>
          <p:cNvPicPr>
            <a:picLocks noGrp="1" noChangeAspect="1"/>
          </p:cNvPicPr>
          <p:nvPr>
            <p:ph idx="1"/>
          </p:nvPr>
        </p:nvPicPr>
        <p:blipFill rotWithShape="1">
          <a:blip r:embed="rId2"/>
          <a:srcRect l="22640" t="40895" r="22216" b="29239"/>
          <a:stretch/>
        </p:blipFill>
        <p:spPr>
          <a:xfrm>
            <a:off x="1839869" y="2623128"/>
            <a:ext cx="8458677" cy="2576944"/>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53</a:t>
            </a:fld>
            <a:endParaRPr lang="zh-CN" altLang="en-US"/>
          </a:p>
        </p:txBody>
      </p:sp>
    </p:spTree>
    <p:extLst>
      <p:ext uri="{BB962C8B-B14F-4D97-AF65-F5344CB8AC3E}">
        <p14:creationId xmlns:p14="http://schemas.microsoft.com/office/powerpoint/2010/main" val="13429277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sz="2800"/>
          </a:p>
        </p:txBody>
      </p:sp>
      <p:sp>
        <p:nvSpPr>
          <p:cNvPr id="3" name="内容占位符 2"/>
          <p:cNvSpPr>
            <a:spLocks noGrp="1"/>
          </p:cNvSpPr>
          <p:nvPr>
            <p:ph idx="1"/>
          </p:nvPr>
        </p:nvSpPr>
        <p:spPr/>
        <p:txBody>
          <a:bodyPr/>
          <a:lstStyle/>
          <a:p>
            <a:r>
              <a:rPr lang="zh-CN" altLang="en-US" sz="2800" dirty="0" smtClean="0"/>
              <a:t>登记日志文件的两条原则：</a:t>
            </a:r>
            <a:endParaRPr lang="en-US" altLang="zh-CN" sz="2800" dirty="0" smtClean="0"/>
          </a:p>
          <a:p>
            <a:pPr marL="0" indent="0">
              <a:buNone/>
            </a:pPr>
            <a:r>
              <a:rPr lang="zh-CN" altLang="en-US" sz="2800" dirty="0" smtClean="0"/>
              <a:t>登记的次序严格按并发事务执行的时间次序</a:t>
            </a:r>
            <a:endParaRPr lang="en-US" altLang="zh-CN" sz="2800" dirty="0" smtClean="0"/>
          </a:p>
          <a:p>
            <a:pPr marL="0" indent="0">
              <a:buNone/>
            </a:pPr>
            <a:r>
              <a:rPr lang="zh-CN" altLang="en-US" sz="2800" dirty="0" smtClean="0"/>
              <a:t>必须先写日志文件，后写数据库。（因为这两个操作之间可能发生故障）</a:t>
            </a:r>
            <a:endParaRPr lang="en-US" altLang="zh-CN" sz="2800" dirty="0" smtClean="0"/>
          </a:p>
          <a:p>
            <a:pPr marL="0" indent="0">
              <a:buNone/>
            </a:pP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54</a:t>
            </a:fld>
            <a:endParaRPr lang="zh-CN" altLang="en-US"/>
          </a:p>
        </p:txBody>
      </p:sp>
    </p:spTree>
    <p:extLst>
      <p:ext uri="{BB962C8B-B14F-4D97-AF65-F5344CB8AC3E}">
        <p14:creationId xmlns:p14="http://schemas.microsoft.com/office/powerpoint/2010/main" val="7372269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solidFill>
                  <a:srgbClr val="C00000"/>
                </a:solidFill>
              </a:rPr>
              <a:t>10.5 </a:t>
            </a:r>
            <a:r>
              <a:rPr lang="zh-CN" altLang="en-US" sz="2800" dirty="0" smtClean="0">
                <a:solidFill>
                  <a:srgbClr val="C00000"/>
                </a:solidFill>
              </a:rPr>
              <a:t>恢复策略</a:t>
            </a:r>
            <a:endParaRPr lang="zh-CN" altLang="en-US" sz="2800" dirty="0">
              <a:solidFill>
                <a:srgbClr val="C00000"/>
              </a:solidFill>
            </a:endParaRPr>
          </a:p>
        </p:txBody>
      </p:sp>
      <p:sp>
        <p:nvSpPr>
          <p:cNvPr id="3" name="内容占位符 2"/>
          <p:cNvSpPr>
            <a:spLocks noGrp="1"/>
          </p:cNvSpPr>
          <p:nvPr>
            <p:ph idx="1"/>
          </p:nvPr>
        </p:nvSpPr>
        <p:spPr/>
        <p:txBody>
          <a:bodyPr/>
          <a:lstStyle/>
          <a:p>
            <a:r>
              <a:rPr lang="zh-CN" altLang="en-US" sz="2800" dirty="0" smtClean="0"/>
              <a:t>事务故障的恢复</a:t>
            </a:r>
            <a:endParaRPr lang="en-US" altLang="zh-CN" sz="2800" dirty="0" smtClean="0"/>
          </a:p>
          <a:p>
            <a:r>
              <a:rPr lang="zh-CN" altLang="en-US" sz="2800" dirty="0" smtClean="0"/>
              <a:t>系统故障的恢复</a:t>
            </a:r>
            <a:endParaRPr lang="en-US" altLang="zh-CN" sz="2800" dirty="0" smtClean="0"/>
          </a:p>
          <a:p>
            <a:r>
              <a:rPr lang="zh-CN" altLang="en-US" sz="2800" dirty="0" smtClean="0"/>
              <a:t>介质故障的恢复</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55</a:t>
            </a:fld>
            <a:endParaRPr lang="zh-CN" altLang="en-US"/>
          </a:p>
        </p:txBody>
      </p:sp>
    </p:spTree>
    <p:extLst>
      <p:ext uri="{BB962C8B-B14F-4D97-AF65-F5344CB8AC3E}">
        <p14:creationId xmlns:p14="http://schemas.microsoft.com/office/powerpoint/2010/main" val="99786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1 </a:t>
            </a:r>
            <a:r>
              <a:rPr lang="zh-CN" altLang="en-US" sz="2800" dirty="0" smtClean="0"/>
              <a:t>事务故障的恢复</a:t>
            </a:r>
            <a:endParaRPr lang="zh-CN" altLang="en-US" sz="2800" dirty="0"/>
          </a:p>
        </p:txBody>
      </p:sp>
      <p:sp>
        <p:nvSpPr>
          <p:cNvPr id="3" name="内容占位符 2"/>
          <p:cNvSpPr>
            <a:spLocks noGrp="1"/>
          </p:cNvSpPr>
          <p:nvPr>
            <p:ph idx="1"/>
          </p:nvPr>
        </p:nvSpPr>
        <p:spPr>
          <a:xfrm>
            <a:off x="1069848" y="1681018"/>
            <a:ext cx="10058400" cy="4491182"/>
          </a:xfrm>
        </p:spPr>
        <p:txBody>
          <a:bodyPr>
            <a:normAutofit fontScale="85000" lnSpcReduction="10000"/>
          </a:bodyPr>
          <a:lstStyle/>
          <a:p>
            <a:pPr marL="0" indent="0">
              <a:buNone/>
            </a:pPr>
            <a:r>
              <a:rPr lang="zh-CN" altLang="en-US" sz="2800" dirty="0" smtClean="0"/>
              <a:t>事务在运行至正常终止点前被终止。</a:t>
            </a:r>
            <a:endParaRPr lang="en-US" altLang="zh-CN" sz="2800" dirty="0"/>
          </a:p>
          <a:p>
            <a:pPr marL="0" indent="0">
              <a:buNone/>
            </a:pPr>
            <a:r>
              <a:rPr lang="zh-CN" altLang="en-US" sz="2800" dirty="0" smtClean="0">
                <a:solidFill>
                  <a:srgbClr val="C00000"/>
                </a:solidFill>
              </a:rPr>
              <a:t>恢复方法：</a:t>
            </a:r>
            <a:r>
              <a:rPr lang="en-US" altLang="zh-CN" sz="2800" dirty="0" smtClean="0">
                <a:solidFill>
                  <a:srgbClr val="C00000"/>
                </a:solidFill>
              </a:rPr>
              <a:t>UNDO</a:t>
            </a:r>
          </a:p>
          <a:p>
            <a:r>
              <a:rPr lang="zh-CN" altLang="en-US" sz="2800" dirty="0" smtClean="0"/>
              <a:t>由恢复子系统利用日志文件撤销此事务已对数据库进行的修改</a:t>
            </a:r>
            <a:endParaRPr lang="en-US" altLang="zh-CN" sz="2800" dirty="0" smtClean="0"/>
          </a:p>
          <a:p>
            <a:r>
              <a:rPr lang="zh-CN" altLang="en-US" sz="2800" dirty="0" smtClean="0"/>
              <a:t>事务故障的恢复，由系统自动完成，对用户是透明的，不需要用户干预。</a:t>
            </a:r>
            <a:endParaRPr lang="en-US" altLang="zh-CN" sz="2800" dirty="0" smtClean="0"/>
          </a:p>
          <a:p>
            <a:pPr marL="0" indent="0">
              <a:buNone/>
            </a:pPr>
            <a:r>
              <a:rPr lang="zh-CN" altLang="en-US" sz="2800" dirty="0" smtClean="0">
                <a:solidFill>
                  <a:srgbClr val="C00000"/>
                </a:solidFill>
              </a:rPr>
              <a:t>系统</a:t>
            </a:r>
            <a:r>
              <a:rPr lang="zh-CN" altLang="en-US" sz="2800" dirty="0">
                <a:solidFill>
                  <a:srgbClr val="C00000"/>
                </a:solidFill>
              </a:rPr>
              <a:t>的恢复步骤是：</a:t>
            </a:r>
          </a:p>
          <a:p>
            <a:r>
              <a:rPr lang="en-US" altLang="zh-CN" sz="2800" dirty="0"/>
              <a:t>1.</a:t>
            </a:r>
            <a:r>
              <a:rPr lang="zh-CN" altLang="en-US" sz="2800" dirty="0"/>
              <a:t>反向扫描文件日志，查找该事务的更新操作</a:t>
            </a:r>
          </a:p>
          <a:p>
            <a:r>
              <a:rPr lang="en-US" altLang="zh-CN" sz="2800" dirty="0"/>
              <a:t>2.</a:t>
            </a:r>
            <a:r>
              <a:rPr lang="zh-CN" altLang="en-US" sz="2800" dirty="0"/>
              <a:t>对该事务的更新操作进行逆操作。</a:t>
            </a:r>
          </a:p>
          <a:p>
            <a:r>
              <a:rPr lang="en-US" altLang="zh-CN" sz="2800" dirty="0"/>
              <a:t>3.</a:t>
            </a:r>
            <a:r>
              <a:rPr lang="zh-CN" altLang="en-US" sz="2800" dirty="0"/>
              <a:t>继续进行</a:t>
            </a:r>
            <a:r>
              <a:rPr lang="en-US" altLang="zh-CN" sz="2800" dirty="0"/>
              <a:t>1.</a:t>
            </a:r>
          </a:p>
          <a:p>
            <a:r>
              <a:rPr lang="en-US" altLang="zh-CN" sz="2800" dirty="0"/>
              <a:t>4.</a:t>
            </a:r>
            <a:r>
              <a:rPr lang="zh-CN" altLang="en-US" sz="2800" dirty="0"/>
              <a:t>直到读到此事务的开始标记。</a:t>
            </a:r>
          </a:p>
          <a:p>
            <a:r>
              <a:rPr lang="zh-CN" altLang="en-US" sz="2800" dirty="0"/>
              <a:t>事务故障恢复完成。</a:t>
            </a:r>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56</a:t>
            </a:fld>
            <a:endParaRPr lang="zh-CN" altLang="en-US"/>
          </a:p>
        </p:txBody>
      </p:sp>
    </p:spTree>
    <p:extLst>
      <p:ext uri="{BB962C8B-B14F-4D97-AF65-F5344CB8AC3E}">
        <p14:creationId xmlns:p14="http://schemas.microsoft.com/office/powerpoint/2010/main" val="29188513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2 </a:t>
            </a:r>
            <a:r>
              <a:rPr lang="zh-CN" altLang="en-US" sz="2800" dirty="0" smtClean="0"/>
              <a:t>系统故障的恢复</a:t>
            </a:r>
            <a:endParaRPr lang="zh-CN" altLang="en-US" sz="2800" dirty="0"/>
          </a:p>
        </p:txBody>
      </p:sp>
      <p:sp>
        <p:nvSpPr>
          <p:cNvPr id="3" name="内容占位符 2"/>
          <p:cNvSpPr>
            <a:spLocks noGrp="1"/>
          </p:cNvSpPr>
          <p:nvPr>
            <p:ph idx="1"/>
          </p:nvPr>
        </p:nvSpPr>
        <p:spPr/>
        <p:txBody>
          <a:bodyPr>
            <a:normAutofit fontScale="92500" lnSpcReduction="10000"/>
          </a:bodyPr>
          <a:lstStyle/>
          <a:p>
            <a:pPr marL="0" indent="0">
              <a:buNone/>
            </a:pPr>
            <a:r>
              <a:rPr lang="zh-CN" altLang="en-US" sz="2800" dirty="0" smtClean="0">
                <a:solidFill>
                  <a:srgbClr val="C00000"/>
                </a:solidFill>
              </a:rPr>
              <a:t>系统故障造成数据不一致状态的原因</a:t>
            </a:r>
            <a:r>
              <a:rPr lang="zh-CN" altLang="en-US" sz="2800" dirty="0" smtClean="0">
                <a:solidFill>
                  <a:srgbClr val="CC3300"/>
                </a:solidFill>
              </a:rPr>
              <a:t>：</a:t>
            </a:r>
            <a:endParaRPr lang="en-US" altLang="zh-CN" sz="2800" dirty="0" smtClean="0">
              <a:solidFill>
                <a:srgbClr val="CC3300"/>
              </a:solidFill>
            </a:endParaRPr>
          </a:p>
          <a:p>
            <a:r>
              <a:rPr lang="zh-CN" altLang="en-US" sz="2800" dirty="0"/>
              <a:t>未完</a:t>
            </a:r>
            <a:r>
              <a:rPr lang="zh-CN" altLang="en-US" sz="2800" dirty="0" smtClean="0"/>
              <a:t>成事务对数据库的更新可能已经写入数据库</a:t>
            </a:r>
            <a:endParaRPr lang="en-US" altLang="zh-CN" sz="2800" dirty="0" smtClean="0"/>
          </a:p>
          <a:p>
            <a:r>
              <a:rPr lang="zh-CN" altLang="en-US" sz="2800" dirty="0" smtClean="0"/>
              <a:t>已经提交的事务对数据库的更新可能还留在缓冲区，没有来得及写入数据库</a:t>
            </a:r>
            <a:endParaRPr lang="en-US" altLang="zh-CN" sz="2800" dirty="0" smtClean="0"/>
          </a:p>
          <a:p>
            <a:pPr marL="0" indent="0">
              <a:buNone/>
            </a:pPr>
            <a:r>
              <a:rPr lang="zh-CN" altLang="en-US" sz="2800" dirty="0" smtClean="0">
                <a:solidFill>
                  <a:srgbClr val="C00000"/>
                </a:solidFill>
              </a:rPr>
              <a:t>恢复方法： </a:t>
            </a:r>
            <a:r>
              <a:rPr lang="en-US" altLang="zh-CN" sz="2800" dirty="0" err="1" smtClean="0">
                <a:solidFill>
                  <a:srgbClr val="C00000"/>
                </a:solidFill>
              </a:rPr>
              <a:t>undo+redo</a:t>
            </a:r>
            <a:endParaRPr lang="en-US" altLang="zh-CN" sz="2800" dirty="0" smtClean="0">
              <a:solidFill>
                <a:srgbClr val="C00000"/>
              </a:solidFill>
            </a:endParaRPr>
          </a:p>
          <a:p>
            <a:r>
              <a:rPr lang="en-US" altLang="zh-CN" sz="2800" dirty="0" smtClean="0"/>
              <a:t>Undo</a:t>
            </a:r>
            <a:r>
              <a:rPr lang="zh-CN" altLang="en-US" sz="2800" dirty="0" smtClean="0"/>
              <a:t>故障发生时未完成的事务</a:t>
            </a:r>
            <a:endParaRPr lang="en-US" altLang="zh-CN" sz="2800" dirty="0" smtClean="0"/>
          </a:p>
          <a:p>
            <a:r>
              <a:rPr lang="en-US" altLang="zh-CN" sz="2800" dirty="0" smtClean="0"/>
              <a:t>Redo</a:t>
            </a:r>
            <a:r>
              <a:rPr lang="zh-CN" altLang="en-US" sz="2800" dirty="0" smtClean="0"/>
              <a:t>已经完成的事务</a:t>
            </a:r>
            <a:endParaRPr lang="en-US" altLang="zh-CN" sz="2800" dirty="0" smtClean="0"/>
          </a:p>
          <a:p>
            <a:endParaRPr lang="en-US" altLang="zh-CN" sz="2800" dirty="0"/>
          </a:p>
          <a:p>
            <a:pPr marL="0" indent="0">
              <a:buNone/>
            </a:pPr>
            <a:r>
              <a:rPr lang="zh-CN" altLang="en-US" sz="2800" dirty="0" smtClean="0"/>
              <a:t>系统故障的恢复，由系统在重新启动时自动完成，不需要用户干预。</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57</a:t>
            </a:fld>
            <a:endParaRPr lang="zh-CN" altLang="en-US"/>
          </a:p>
        </p:txBody>
      </p:sp>
    </p:spTree>
    <p:extLst>
      <p:ext uri="{BB962C8B-B14F-4D97-AF65-F5344CB8AC3E}">
        <p14:creationId xmlns:p14="http://schemas.microsoft.com/office/powerpoint/2010/main" val="42297041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3 </a:t>
            </a:r>
            <a:r>
              <a:rPr lang="zh-CN" altLang="en-US" sz="2800" dirty="0" smtClean="0"/>
              <a:t>介质故障的恢复</a:t>
            </a:r>
            <a:endParaRPr lang="zh-CN" altLang="en-US" sz="2800" dirty="0"/>
          </a:p>
        </p:txBody>
      </p:sp>
      <p:sp>
        <p:nvSpPr>
          <p:cNvPr id="3" name="内容占位符 2"/>
          <p:cNvSpPr>
            <a:spLocks noGrp="1"/>
          </p:cNvSpPr>
          <p:nvPr>
            <p:ph idx="1"/>
          </p:nvPr>
        </p:nvSpPr>
        <p:spPr/>
        <p:txBody>
          <a:bodyPr>
            <a:normAutofit fontScale="92500" lnSpcReduction="20000"/>
          </a:bodyPr>
          <a:lstStyle/>
          <a:p>
            <a:pPr marL="0" indent="0">
              <a:buNone/>
            </a:pPr>
            <a:r>
              <a:rPr lang="zh-CN" altLang="en-US" sz="2800" dirty="0" smtClean="0">
                <a:solidFill>
                  <a:srgbClr val="C00000"/>
                </a:solidFill>
              </a:rPr>
              <a:t>恢复方法： 重装后援副本</a:t>
            </a:r>
            <a:r>
              <a:rPr lang="en-US" altLang="zh-CN" sz="2800" dirty="0" smtClean="0">
                <a:solidFill>
                  <a:srgbClr val="C00000"/>
                </a:solidFill>
              </a:rPr>
              <a:t>+redo</a:t>
            </a:r>
          </a:p>
          <a:p>
            <a:pPr marL="0" indent="0">
              <a:buNone/>
            </a:pPr>
            <a:r>
              <a:rPr lang="en-US" altLang="zh-CN" sz="2800" dirty="0" smtClean="0"/>
              <a:t>1.</a:t>
            </a:r>
            <a:r>
              <a:rPr lang="zh-CN" altLang="en-US" sz="2800" dirty="0" smtClean="0"/>
              <a:t>装入最新的后备数据库副本，使数据库恢复到最近一次转储时的一致性状态。</a:t>
            </a:r>
            <a:endParaRPr lang="en-US" altLang="zh-CN" sz="2800" dirty="0" smtClean="0"/>
          </a:p>
          <a:p>
            <a:r>
              <a:rPr lang="zh-CN" altLang="en-US" sz="2800" dirty="0" smtClean="0"/>
              <a:t>对于静态转储的副本，装入后数据库处于一致性状态</a:t>
            </a:r>
            <a:endParaRPr lang="en-US" altLang="zh-CN" sz="2800" dirty="0" smtClean="0"/>
          </a:p>
          <a:p>
            <a:r>
              <a:rPr lang="zh-CN" altLang="en-US" sz="2800" dirty="0" smtClean="0"/>
              <a:t>对于动态转储的副本，需同时装入转储时刻的日志文件副本，</a:t>
            </a:r>
            <a:r>
              <a:rPr lang="en-US" altLang="zh-CN" sz="2800" dirty="0" err="1" smtClean="0"/>
              <a:t>redo+undo</a:t>
            </a:r>
            <a:r>
              <a:rPr lang="zh-CN" altLang="en-US" sz="2800" dirty="0" smtClean="0"/>
              <a:t>，才能将数据库恢复到一致性状态。</a:t>
            </a:r>
            <a:endParaRPr lang="en-US" altLang="zh-CN" sz="2800" dirty="0" smtClean="0"/>
          </a:p>
          <a:p>
            <a:r>
              <a:rPr lang="en-US" altLang="zh-CN" sz="2800" dirty="0" smtClean="0"/>
              <a:t>2</a:t>
            </a:r>
            <a:r>
              <a:rPr lang="en-US" altLang="zh-CN" sz="2800" dirty="0"/>
              <a:t>.</a:t>
            </a:r>
            <a:r>
              <a:rPr lang="zh-CN" altLang="en-US" sz="2800" dirty="0" smtClean="0"/>
              <a:t>装入有关的日志文件副本（转储结束时刻的日志文件副本），</a:t>
            </a:r>
            <a:r>
              <a:rPr lang="en-US" altLang="zh-CN" sz="2800" dirty="0" smtClean="0"/>
              <a:t>redo</a:t>
            </a:r>
            <a:r>
              <a:rPr lang="zh-CN" altLang="en-US" sz="2800" dirty="0" smtClean="0"/>
              <a:t>已经完成的事务。</a:t>
            </a:r>
            <a:endParaRPr lang="en-US" altLang="zh-CN" sz="2800" dirty="0" smtClean="0"/>
          </a:p>
          <a:p>
            <a:endParaRPr lang="en-US" altLang="zh-CN" sz="2800" dirty="0"/>
          </a:p>
          <a:p>
            <a:pPr marL="0" indent="0">
              <a:buNone/>
            </a:pPr>
            <a:r>
              <a:rPr lang="zh-CN" altLang="en-US" sz="2800" dirty="0" smtClean="0"/>
              <a:t>介质故障的恢复，需要</a:t>
            </a:r>
            <a:r>
              <a:rPr lang="en-US" altLang="zh-CN" sz="2800" dirty="0" smtClean="0"/>
              <a:t>DBA</a:t>
            </a:r>
            <a:r>
              <a:rPr lang="zh-CN" altLang="en-US" sz="2800" dirty="0" smtClean="0"/>
              <a:t>的介入。</a:t>
            </a:r>
            <a:endParaRPr lang="en-US" altLang="zh-CN" sz="2800" dirty="0" smtClean="0"/>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58</a:t>
            </a:fld>
            <a:endParaRPr lang="zh-CN" altLang="en-US"/>
          </a:p>
        </p:txBody>
      </p:sp>
    </p:spTree>
    <p:extLst>
      <p:ext uri="{BB962C8B-B14F-4D97-AF65-F5344CB8AC3E}">
        <p14:creationId xmlns:p14="http://schemas.microsoft.com/office/powerpoint/2010/main" val="21589940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10.6 </a:t>
            </a:r>
            <a:r>
              <a:rPr lang="zh-CN" altLang="en-US" sz="2800" dirty="0" smtClean="0"/>
              <a:t>具有检查点的恢复技术</a:t>
            </a:r>
            <a:endParaRPr lang="zh-CN" altLang="en-US" sz="2800" dirty="0"/>
          </a:p>
        </p:txBody>
      </p:sp>
      <p:sp>
        <p:nvSpPr>
          <p:cNvPr id="3" name="内容占位符 2"/>
          <p:cNvSpPr>
            <a:spLocks noGrp="1"/>
          </p:cNvSpPr>
          <p:nvPr>
            <p:ph idx="1"/>
          </p:nvPr>
        </p:nvSpPr>
        <p:spPr/>
        <p:txBody>
          <a:bodyPr/>
          <a:lstStyle/>
          <a:p>
            <a:pPr marL="0" indent="0">
              <a:buNone/>
            </a:pPr>
            <a:r>
              <a:rPr lang="zh-CN" altLang="en-US" sz="2800" dirty="0" smtClean="0">
                <a:solidFill>
                  <a:srgbClr val="C00000"/>
                </a:solidFill>
              </a:rPr>
              <a:t>问题：</a:t>
            </a:r>
            <a:endParaRPr lang="en-US" altLang="zh-CN" sz="2800" dirty="0" smtClean="0">
              <a:solidFill>
                <a:srgbClr val="C00000"/>
              </a:solidFill>
            </a:endParaRPr>
          </a:p>
          <a:p>
            <a:r>
              <a:rPr lang="en-US" altLang="zh-CN" sz="2800" dirty="0" smtClean="0"/>
              <a:t>1.</a:t>
            </a:r>
            <a:r>
              <a:rPr lang="zh-CN" altLang="en-US" sz="2800" dirty="0" smtClean="0"/>
              <a:t>搜索整个日志文件耗费大量时间</a:t>
            </a:r>
            <a:endParaRPr lang="en-US" altLang="zh-CN" sz="2800" dirty="0" smtClean="0"/>
          </a:p>
          <a:p>
            <a:r>
              <a:rPr lang="en-US" altLang="zh-CN" sz="2800" dirty="0" smtClean="0"/>
              <a:t>2.redo</a:t>
            </a:r>
            <a:r>
              <a:rPr lang="zh-CN" altLang="en-US" sz="2800" dirty="0" smtClean="0"/>
              <a:t>，重新执行，浪费大量时间</a:t>
            </a:r>
            <a:endParaRPr lang="en-US" altLang="zh-CN" sz="2800" dirty="0" smtClean="0"/>
          </a:p>
          <a:p>
            <a:pPr marL="0" indent="0">
              <a:buNone/>
            </a:pPr>
            <a:r>
              <a:rPr lang="zh-CN" altLang="en-US" sz="2800" dirty="0" smtClean="0">
                <a:solidFill>
                  <a:srgbClr val="C00000"/>
                </a:solidFill>
              </a:rPr>
              <a:t>具有检查点的恢复技术：</a:t>
            </a:r>
            <a:endParaRPr lang="en-US" altLang="zh-CN" sz="2800" dirty="0" smtClean="0">
              <a:solidFill>
                <a:srgbClr val="C00000"/>
              </a:solidFill>
            </a:endParaRPr>
          </a:p>
          <a:p>
            <a:r>
              <a:rPr lang="en-US" altLang="zh-CN" sz="2800" dirty="0" smtClean="0"/>
              <a:t>1.</a:t>
            </a:r>
            <a:r>
              <a:rPr lang="zh-CN" altLang="en-US" sz="2800" dirty="0" smtClean="0"/>
              <a:t>在日志文件中增加检查点记录（</a:t>
            </a:r>
            <a:r>
              <a:rPr lang="en-US" altLang="zh-CN" sz="2800" dirty="0" smtClean="0"/>
              <a:t>checkpoint</a:t>
            </a:r>
            <a:r>
              <a:rPr lang="zh-CN" altLang="en-US" sz="2800" dirty="0" smtClean="0"/>
              <a:t>）</a:t>
            </a:r>
            <a:endParaRPr lang="en-US" altLang="zh-CN" sz="2800" dirty="0" smtClean="0"/>
          </a:p>
          <a:p>
            <a:r>
              <a:rPr lang="en-US" altLang="zh-CN" sz="2800" dirty="0" smtClean="0"/>
              <a:t>2.</a:t>
            </a:r>
            <a:r>
              <a:rPr lang="zh-CN" altLang="en-US" sz="2800" dirty="0" smtClean="0"/>
              <a:t>增加重新开始文件</a:t>
            </a:r>
            <a:endParaRPr lang="en-US" altLang="zh-CN" sz="2800" dirty="0" smtClean="0"/>
          </a:p>
          <a:p>
            <a:r>
              <a:rPr lang="en-US" altLang="zh-CN" sz="2800" dirty="0" smtClean="0"/>
              <a:t>3.</a:t>
            </a:r>
            <a:r>
              <a:rPr lang="zh-CN" altLang="en-US" sz="2800" dirty="0" smtClean="0"/>
              <a:t>恢复子系统在登录日志文件期间动态地维护日志</a:t>
            </a:r>
            <a:endParaRPr lang="en-US" altLang="zh-CN"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59</a:t>
            </a:fld>
            <a:endParaRPr lang="zh-CN" altLang="en-US"/>
          </a:p>
        </p:txBody>
      </p:sp>
    </p:spTree>
    <p:extLst>
      <p:ext uri="{BB962C8B-B14F-4D97-AF65-F5344CB8AC3E}">
        <p14:creationId xmlns:p14="http://schemas.microsoft.com/office/powerpoint/2010/main" val="665322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例</a:t>
            </a:r>
            <a:r>
              <a:rPr lang="en-US" altLang="zh-CN" sz="2800" dirty="0" smtClean="0"/>
              <a:t>1</a:t>
            </a:r>
            <a:endParaRPr lang="zh-CN" altLang="en-US" sz="2800" dirty="0"/>
          </a:p>
        </p:txBody>
      </p:sp>
      <p:sp>
        <p:nvSpPr>
          <p:cNvPr id="3" name="内容占位符 2"/>
          <p:cNvSpPr>
            <a:spLocks noGrp="1"/>
          </p:cNvSpPr>
          <p:nvPr>
            <p:ph idx="1"/>
          </p:nvPr>
        </p:nvSpPr>
        <p:spPr/>
        <p:txBody>
          <a:bodyPr>
            <a:normAutofit/>
          </a:bodyPr>
          <a:lstStyle/>
          <a:p>
            <a:r>
              <a:rPr lang="en-US" altLang="zh-CN" sz="2800" dirty="0"/>
              <a:t>--</a:t>
            </a:r>
            <a:r>
              <a:rPr lang="zh-CN" altLang="en-US" sz="2800" dirty="0"/>
              <a:t>先更改班级表中的</a:t>
            </a:r>
            <a:r>
              <a:rPr lang="en-US" altLang="zh-CN" sz="2800" dirty="0" err="1"/>
              <a:t>cid</a:t>
            </a:r>
            <a:r>
              <a:rPr lang="zh-CN" altLang="en-US" sz="2800" dirty="0"/>
              <a:t>为</a:t>
            </a:r>
            <a:r>
              <a:rPr lang="en-US" altLang="zh-CN" sz="2800" dirty="0"/>
              <a:t>2</a:t>
            </a:r>
            <a:r>
              <a:rPr lang="zh-CN" altLang="en-US" sz="2800" dirty="0"/>
              <a:t>的记录的</a:t>
            </a:r>
            <a:r>
              <a:rPr lang="en-US" altLang="zh-CN" sz="2800" dirty="0" err="1"/>
              <a:t>cname</a:t>
            </a:r>
            <a:r>
              <a:rPr lang="zh-CN" altLang="en-US" sz="2800" dirty="0"/>
              <a:t>为</a:t>
            </a:r>
            <a:r>
              <a:rPr lang="en-US" altLang="zh-CN" sz="2800" dirty="0" err="1"/>
              <a:t>shumei</a:t>
            </a:r>
            <a:r>
              <a:rPr lang="en-US" altLang="zh-CN" sz="2800" dirty="0"/>
              <a:t>,</a:t>
            </a:r>
            <a:r>
              <a:rPr lang="zh-CN" altLang="en-US" sz="2800" dirty="0"/>
              <a:t>再删除班级表</a:t>
            </a:r>
            <a:r>
              <a:rPr lang="en-US" altLang="zh-CN" sz="2800" dirty="0"/>
              <a:t>,</a:t>
            </a:r>
          </a:p>
          <a:p>
            <a:r>
              <a:rPr lang="en-US" altLang="zh-CN" sz="2800" dirty="0"/>
              <a:t>--</a:t>
            </a:r>
            <a:r>
              <a:rPr lang="zh-CN" altLang="en-US" sz="2800" dirty="0"/>
              <a:t>如果不能删除</a:t>
            </a:r>
            <a:r>
              <a:rPr lang="en-US" altLang="zh-CN" sz="2800" dirty="0"/>
              <a:t>,</a:t>
            </a:r>
            <a:r>
              <a:rPr lang="zh-CN" altLang="en-US" sz="2800" dirty="0"/>
              <a:t>则</a:t>
            </a:r>
            <a:r>
              <a:rPr lang="en-US" altLang="zh-CN" sz="2800" dirty="0" err="1"/>
              <a:t>cid</a:t>
            </a:r>
            <a:r>
              <a:rPr lang="zh-CN" altLang="en-US" sz="2800" dirty="0"/>
              <a:t>为</a:t>
            </a:r>
            <a:r>
              <a:rPr lang="en-US" altLang="zh-CN" sz="2800" dirty="0"/>
              <a:t>2</a:t>
            </a:r>
            <a:r>
              <a:rPr lang="zh-CN" altLang="en-US" sz="2800" dirty="0"/>
              <a:t>的记录也不做修改</a:t>
            </a:r>
          </a:p>
          <a:p>
            <a:endParaRPr lang="en-US" altLang="zh-CN" sz="2800" dirty="0"/>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6</a:t>
            </a:fld>
            <a:endParaRPr lang="zh-CN" altLang="en-US"/>
          </a:p>
        </p:txBody>
      </p:sp>
    </p:spTree>
    <p:extLst>
      <p:ext uri="{BB962C8B-B14F-4D97-AF65-F5344CB8AC3E}">
        <p14:creationId xmlns:p14="http://schemas.microsoft.com/office/powerpoint/2010/main" val="21910666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sz="2800"/>
          </a:p>
        </p:txBody>
      </p:sp>
      <p:pic>
        <p:nvPicPr>
          <p:cNvPr id="5" name="内容占位符 4"/>
          <p:cNvPicPr>
            <a:picLocks noGrp="1" noChangeAspect="1"/>
          </p:cNvPicPr>
          <p:nvPr>
            <p:ph idx="1"/>
          </p:nvPr>
        </p:nvPicPr>
        <p:blipFill rotWithShape="1">
          <a:blip r:embed="rId2"/>
          <a:srcRect l="22000" t="32687" r="23113" b="34939"/>
          <a:stretch/>
        </p:blipFill>
        <p:spPr>
          <a:xfrm>
            <a:off x="1237674" y="2177626"/>
            <a:ext cx="9388304" cy="3114810"/>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60</a:t>
            </a:fld>
            <a:endParaRPr lang="zh-CN" altLang="en-US"/>
          </a:p>
        </p:txBody>
      </p:sp>
      <p:sp>
        <p:nvSpPr>
          <p:cNvPr id="6" name="文本框 5"/>
          <p:cNvSpPr txBox="1"/>
          <p:nvPr/>
        </p:nvSpPr>
        <p:spPr>
          <a:xfrm>
            <a:off x="2954597" y="5749564"/>
            <a:ext cx="6288901" cy="523220"/>
          </a:xfrm>
          <a:prstGeom prst="rect">
            <a:avLst/>
          </a:prstGeom>
          <a:noFill/>
        </p:spPr>
        <p:txBody>
          <a:bodyPr wrap="none" rtlCol="0">
            <a:spAutoFit/>
          </a:bodyPr>
          <a:lstStyle/>
          <a:p>
            <a:r>
              <a:rPr lang="zh-CN" altLang="en-US" sz="2800" dirty="0" smtClean="0">
                <a:solidFill>
                  <a:srgbClr val="C00000"/>
                </a:solidFill>
              </a:rPr>
              <a:t>具有检查点的日志文件和重新开始文件</a:t>
            </a:r>
            <a:endParaRPr lang="zh-CN" altLang="en-US" sz="2800" dirty="0">
              <a:solidFill>
                <a:srgbClr val="C00000"/>
              </a:solidFill>
            </a:endParaRPr>
          </a:p>
        </p:txBody>
      </p:sp>
    </p:spTree>
    <p:extLst>
      <p:ext uri="{BB962C8B-B14F-4D97-AF65-F5344CB8AC3E}">
        <p14:creationId xmlns:p14="http://schemas.microsoft.com/office/powerpoint/2010/main" val="11901373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sz="2800"/>
          </a:p>
        </p:txBody>
      </p:sp>
      <p:sp>
        <p:nvSpPr>
          <p:cNvPr id="3" name="内容占位符 2"/>
          <p:cNvSpPr>
            <a:spLocks noGrp="1"/>
          </p:cNvSpPr>
          <p:nvPr>
            <p:ph idx="1"/>
          </p:nvPr>
        </p:nvSpPr>
        <p:spPr/>
        <p:txBody>
          <a:bodyPr/>
          <a:lstStyle/>
          <a:p>
            <a:pPr marL="0" indent="0">
              <a:buNone/>
            </a:pPr>
            <a:r>
              <a:rPr lang="zh-CN" altLang="en-US" sz="2800" dirty="0" smtClean="0"/>
              <a:t>使用检查点方法可以改善恢复效率：</a:t>
            </a:r>
            <a:endParaRPr lang="en-US" altLang="zh-CN" sz="2800" dirty="0" smtClean="0"/>
          </a:p>
          <a:p>
            <a:pPr marL="0" indent="0">
              <a:buNone/>
            </a:pPr>
            <a:r>
              <a:rPr lang="en-US" altLang="zh-CN" sz="2800" dirty="0" smtClean="0">
                <a:solidFill>
                  <a:srgbClr val="C00000"/>
                </a:solidFill>
              </a:rPr>
              <a:t>1.</a:t>
            </a:r>
            <a:r>
              <a:rPr lang="zh-CN" altLang="en-US" sz="2800" dirty="0" smtClean="0">
                <a:solidFill>
                  <a:srgbClr val="C00000"/>
                </a:solidFill>
              </a:rPr>
              <a:t>当事务</a:t>
            </a:r>
            <a:r>
              <a:rPr lang="en-US" altLang="zh-CN" sz="2800" dirty="0" smtClean="0">
                <a:solidFill>
                  <a:srgbClr val="C00000"/>
                </a:solidFill>
              </a:rPr>
              <a:t>T</a:t>
            </a:r>
            <a:r>
              <a:rPr lang="zh-CN" altLang="en-US" sz="2800" dirty="0" smtClean="0">
                <a:solidFill>
                  <a:srgbClr val="C00000"/>
                </a:solidFill>
              </a:rPr>
              <a:t>在一个检查点之前提交：</a:t>
            </a:r>
            <a:endParaRPr lang="en-US" altLang="zh-CN" sz="2800" dirty="0" smtClean="0">
              <a:solidFill>
                <a:srgbClr val="C00000"/>
              </a:solidFill>
            </a:endParaRPr>
          </a:p>
          <a:p>
            <a:pPr marL="0" indent="0">
              <a:buNone/>
            </a:pPr>
            <a:r>
              <a:rPr lang="en-US" altLang="zh-CN" sz="2800" dirty="0" smtClean="0"/>
              <a:t>T</a:t>
            </a:r>
            <a:r>
              <a:rPr lang="zh-CN" altLang="en-US" sz="2800" dirty="0" smtClean="0"/>
              <a:t>对数据库所做的修改已经写入数据库，</a:t>
            </a:r>
            <a:endParaRPr lang="en-US" altLang="zh-CN" sz="2800" dirty="0" smtClean="0"/>
          </a:p>
          <a:p>
            <a:pPr marL="0" indent="0">
              <a:buNone/>
            </a:pPr>
            <a:r>
              <a:rPr lang="zh-CN" altLang="en-US" sz="2800" dirty="0" smtClean="0"/>
              <a:t>在进行恢复处理时，没有必要对事务</a:t>
            </a:r>
            <a:r>
              <a:rPr lang="en-US" altLang="zh-CN" sz="2800" dirty="0" smtClean="0"/>
              <a:t>T</a:t>
            </a:r>
            <a:r>
              <a:rPr lang="zh-CN" altLang="en-US" sz="2800" dirty="0" smtClean="0"/>
              <a:t>进行</a:t>
            </a:r>
            <a:r>
              <a:rPr lang="en-US" altLang="zh-CN" sz="2800" dirty="0" smtClean="0"/>
              <a:t>redo</a:t>
            </a:r>
            <a:r>
              <a:rPr lang="zh-CN" altLang="en-US" sz="2800" dirty="0" smtClean="0"/>
              <a:t>操作。</a:t>
            </a:r>
            <a:endParaRPr lang="en-US" altLang="zh-CN" sz="2800" dirty="0" smtClean="0"/>
          </a:p>
          <a:p>
            <a:pPr marL="0" indent="0">
              <a:buNone/>
            </a:pPr>
            <a:r>
              <a:rPr lang="en-US" altLang="zh-CN" sz="2800" dirty="0" smtClean="0">
                <a:solidFill>
                  <a:srgbClr val="C00000"/>
                </a:solidFill>
              </a:rPr>
              <a:t>2. </a:t>
            </a:r>
            <a:r>
              <a:rPr lang="zh-CN" altLang="en-US" sz="2800" dirty="0" smtClean="0">
                <a:solidFill>
                  <a:srgbClr val="C00000"/>
                </a:solidFill>
              </a:rPr>
              <a:t>当事务</a:t>
            </a:r>
            <a:r>
              <a:rPr lang="en-US" altLang="zh-CN" sz="2800" dirty="0" smtClean="0">
                <a:solidFill>
                  <a:srgbClr val="C00000"/>
                </a:solidFill>
              </a:rPr>
              <a:t>T</a:t>
            </a:r>
            <a:r>
              <a:rPr lang="zh-CN" altLang="en-US" sz="2800" dirty="0" smtClean="0">
                <a:solidFill>
                  <a:srgbClr val="C00000"/>
                </a:solidFill>
              </a:rPr>
              <a:t>在检查点时还没有完成：</a:t>
            </a:r>
            <a:endParaRPr lang="en-US" altLang="zh-CN" sz="2800" dirty="0" smtClean="0">
              <a:solidFill>
                <a:srgbClr val="C00000"/>
              </a:solidFill>
            </a:endParaRPr>
          </a:p>
          <a:p>
            <a:pPr marL="0" indent="0">
              <a:buNone/>
            </a:pPr>
            <a:r>
              <a:rPr lang="en-US" altLang="zh-CN" sz="2800" dirty="0" smtClean="0"/>
              <a:t>T</a:t>
            </a:r>
            <a:r>
              <a:rPr lang="zh-CN" altLang="en-US" sz="2800" dirty="0" smtClean="0"/>
              <a:t>对数据库的修改已经写入数据库，</a:t>
            </a:r>
            <a:endParaRPr lang="en-US" altLang="zh-CN" sz="2800" dirty="0" smtClean="0"/>
          </a:p>
          <a:p>
            <a:pPr marL="0" indent="0">
              <a:buNone/>
            </a:pPr>
            <a:r>
              <a:rPr lang="zh-CN" altLang="en-US" sz="2800" dirty="0" smtClean="0"/>
              <a:t>进行恢复处理时，如果需要</a:t>
            </a:r>
            <a:r>
              <a:rPr lang="en-US" altLang="zh-CN" sz="2800" dirty="0" smtClean="0"/>
              <a:t>redo</a:t>
            </a:r>
            <a:r>
              <a:rPr lang="zh-CN" altLang="en-US" sz="2800" dirty="0" smtClean="0"/>
              <a:t>事务</a:t>
            </a:r>
            <a:r>
              <a:rPr lang="en-US" altLang="zh-CN" sz="2800" dirty="0" smtClean="0"/>
              <a:t>T</a:t>
            </a:r>
            <a:r>
              <a:rPr lang="zh-CN" altLang="en-US" sz="2800" dirty="0" smtClean="0"/>
              <a:t>，</a:t>
            </a:r>
            <a:r>
              <a:rPr lang="en-US" altLang="zh-CN" sz="2800" dirty="0" smtClean="0"/>
              <a:t>redo</a:t>
            </a:r>
            <a:r>
              <a:rPr lang="zh-CN" altLang="en-US" sz="2800" dirty="0" smtClean="0"/>
              <a:t>的起点在检查点</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61</a:t>
            </a:fld>
            <a:endParaRPr lang="zh-CN" altLang="en-US"/>
          </a:p>
        </p:txBody>
      </p:sp>
    </p:spTree>
    <p:extLst>
      <p:ext uri="{BB962C8B-B14F-4D97-AF65-F5344CB8AC3E}">
        <p14:creationId xmlns:p14="http://schemas.microsoft.com/office/powerpoint/2010/main" val="29578203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sz="2800"/>
          </a:p>
        </p:txBody>
      </p:sp>
      <p:pic>
        <p:nvPicPr>
          <p:cNvPr id="5" name="内容占位符 4"/>
          <p:cNvPicPr>
            <a:picLocks noGrp="1" noChangeAspect="1"/>
          </p:cNvPicPr>
          <p:nvPr>
            <p:ph idx="1"/>
          </p:nvPr>
        </p:nvPicPr>
        <p:blipFill rotWithShape="1">
          <a:blip r:embed="rId2"/>
          <a:srcRect l="23923" t="24480" r="27730" b="34254"/>
          <a:stretch/>
        </p:blipFill>
        <p:spPr>
          <a:xfrm>
            <a:off x="2013529" y="2093976"/>
            <a:ext cx="7250546" cy="3481029"/>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62</a:t>
            </a:fld>
            <a:endParaRPr lang="zh-CN" altLang="en-US"/>
          </a:p>
        </p:txBody>
      </p:sp>
    </p:spTree>
    <p:extLst>
      <p:ext uri="{BB962C8B-B14F-4D97-AF65-F5344CB8AC3E}">
        <p14:creationId xmlns:p14="http://schemas.microsoft.com/office/powerpoint/2010/main" val="13988543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10.7 </a:t>
            </a:r>
            <a:r>
              <a:rPr lang="zh-CN" altLang="en-US" sz="2800" dirty="0" smtClean="0"/>
              <a:t>数据库镜像</a:t>
            </a:r>
            <a:endParaRPr lang="zh-CN" altLang="en-US" sz="2800" dirty="0"/>
          </a:p>
        </p:txBody>
      </p:sp>
      <p:sp>
        <p:nvSpPr>
          <p:cNvPr id="3" name="内容占位符 2"/>
          <p:cNvSpPr>
            <a:spLocks noGrp="1"/>
          </p:cNvSpPr>
          <p:nvPr>
            <p:ph idx="1"/>
          </p:nvPr>
        </p:nvSpPr>
        <p:spPr/>
        <p:txBody>
          <a:bodyPr/>
          <a:lstStyle/>
          <a:p>
            <a:pPr marL="0" indent="0">
              <a:buNone/>
            </a:pPr>
            <a:r>
              <a:rPr lang="zh-CN" altLang="en-US" sz="2800" dirty="0" smtClean="0">
                <a:solidFill>
                  <a:srgbClr val="C00000"/>
                </a:solidFill>
              </a:rPr>
              <a:t>介质故障是对系统影响最为严重的一种故障，严重影响数据库的可用性。</a:t>
            </a:r>
            <a:endParaRPr lang="en-US" altLang="zh-CN" sz="2800" dirty="0" smtClean="0">
              <a:solidFill>
                <a:srgbClr val="C00000"/>
              </a:solidFill>
            </a:endParaRPr>
          </a:p>
          <a:p>
            <a:r>
              <a:rPr lang="zh-CN" altLang="en-US" sz="2800" dirty="0" smtClean="0"/>
              <a:t>介质故障恢复比较费时</a:t>
            </a:r>
            <a:endParaRPr lang="en-US" altLang="zh-CN" sz="2800" dirty="0" smtClean="0"/>
          </a:p>
          <a:p>
            <a:r>
              <a:rPr lang="en-US" altLang="zh-CN" sz="2800" dirty="0" smtClean="0"/>
              <a:t>DBA</a:t>
            </a:r>
            <a:r>
              <a:rPr lang="zh-CN" altLang="en-US" sz="2800" dirty="0" smtClean="0"/>
              <a:t>需要周期性地转储数据</a:t>
            </a:r>
            <a:endParaRPr lang="en-US" altLang="zh-CN" sz="2800" dirty="0" smtClean="0"/>
          </a:p>
          <a:p>
            <a:endParaRPr lang="en-US" altLang="zh-CN" sz="2800" dirty="0"/>
          </a:p>
          <a:p>
            <a:r>
              <a:rPr lang="zh-CN" altLang="en-US" sz="2800" dirty="0" smtClean="0">
                <a:solidFill>
                  <a:srgbClr val="C00000"/>
                </a:solidFill>
              </a:rPr>
              <a:t>提高数据库可用性的解决方案：</a:t>
            </a:r>
            <a:endParaRPr lang="en-US" altLang="zh-CN" sz="2800" dirty="0" smtClean="0">
              <a:solidFill>
                <a:srgbClr val="C00000"/>
              </a:solidFill>
            </a:endParaRPr>
          </a:p>
          <a:p>
            <a:r>
              <a:rPr lang="zh-CN" altLang="en-US" sz="2800" dirty="0" smtClean="0"/>
              <a:t>数据库镜像</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63</a:t>
            </a:fld>
            <a:endParaRPr lang="zh-CN" altLang="en-US"/>
          </a:p>
        </p:txBody>
      </p:sp>
    </p:spTree>
    <p:extLst>
      <p:ext uri="{BB962C8B-B14F-4D97-AF65-F5344CB8AC3E}">
        <p14:creationId xmlns:p14="http://schemas.microsoft.com/office/powerpoint/2010/main" val="36695259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rotWithShape="1">
          <a:blip r:embed="rId2"/>
          <a:srcRect l="23667" t="26988" r="24524" b="27187"/>
          <a:stretch/>
        </p:blipFill>
        <p:spPr>
          <a:xfrm>
            <a:off x="1069848" y="729674"/>
            <a:ext cx="9579348" cy="5347854"/>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64</a:t>
            </a:fld>
            <a:endParaRPr lang="zh-CN" altLang="en-US"/>
          </a:p>
        </p:txBody>
      </p:sp>
    </p:spTree>
    <p:extLst>
      <p:ext uri="{BB962C8B-B14F-4D97-AF65-F5344CB8AC3E}">
        <p14:creationId xmlns:p14="http://schemas.microsoft.com/office/powerpoint/2010/main" val="13947636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sz="2800"/>
          </a:p>
        </p:txBody>
      </p:sp>
      <p:pic>
        <p:nvPicPr>
          <p:cNvPr id="5" name="内容占位符 4"/>
          <p:cNvPicPr>
            <a:picLocks noGrp="1" noChangeAspect="1"/>
          </p:cNvPicPr>
          <p:nvPr>
            <p:ph idx="1"/>
          </p:nvPr>
        </p:nvPicPr>
        <p:blipFill rotWithShape="1">
          <a:blip r:embed="rId2"/>
          <a:srcRect l="21743" t="32688" r="26832" b="21031"/>
          <a:stretch/>
        </p:blipFill>
        <p:spPr>
          <a:xfrm>
            <a:off x="1942894" y="1724522"/>
            <a:ext cx="7358123" cy="3724934"/>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65</a:t>
            </a:fld>
            <a:endParaRPr lang="zh-CN" altLang="en-US"/>
          </a:p>
        </p:txBody>
      </p:sp>
    </p:spTree>
    <p:extLst>
      <p:ext uri="{BB962C8B-B14F-4D97-AF65-F5344CB8AC3E}">
        <p14:creationId xmlns:p14="http://schemas.microsoft.com/office/powerpoint/2010/main" val="34187873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sz="2800"/>
          </a:p>
        </p:txBody>
      </p:sp>
      <p:pic>
        <p:nvPicPr>
          <p:cNvPr id="5" name="内容占位符 4"/>
          <p:cNvPicPr>
            <a:picLocks noGrp="1" noChangeAspect="1"/>
          </p:cNvPicPr>
          <p:nvPr>
            <p:ph idx="1"/>
          </p:nvPr>
        </p:nvPicPr>
        <p:blipFill rotWithShape="1">
          <a:blip r:embed="rId2"/>
          <a:srcRect l="23666" t="34740" r="22216" b="17156"/>
          <a:stretch/>
        </p:blipFill>
        <p:spPr>
          <a:xfrm>
            <a:off x="1524000" y="1870365"/>
            <a:ext cx="8414329" cy="4207163"/>
          </a:xfrm>
          <a:prstGeom prst="rect">
            <a:avLst/>
          </a:prstGeom>
        </p:spPr>
      </p:pic>
      <p:sp>
        <p:nvSpPr>
          <p:cNvPr id="4" name="灯片编号占位符 3"/>
          <p:cNvSpPr>
            <a:spLocks noGrp="1"/>
          </p:cNvSpPr>
          <p:nvPr>
            <p:ph type="sldNum" sz="quarter" idx="12"/>
          </p:nvPr>
        </p:nvSpPr>
        <p:spPr/>
        <p:txBody>
          <a:bodyPr/>
          <a:lstStyle/>
          <a:p>
            <a:fld id="{BEBF9BF7-DC7B-4671-866E-DDAD12303B6C}" type="slidenum">
              <a:rPr lang="zh-CN" altLang="en-US" smtClean="0"/>
              <a:t>66</a:t>
            </a:fld>
            <a:endParaRPr lang="zh-CN" altLang="en-US"/>
          </a:p>
        </p:txBody>
      </p:sp>
    </p:spTree>
    <p:extLst>
      <p:ext uri="{BB962C8B-B14F-4D97-AF65-F5344CB8AC3E}">
        <p14:creationId xmlns:p14="http://schemas.microsoft.com/office/powerpoint/2010/main" val="22525048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sz="2800"/>
          </a:p>
        </p:txBody>
      </p:sp>
      <p:sp>
        <p:nvSpPr>
          <p:cNvPr id="3" name="内容占位符 2"/>
          <p:cNvSpPr>
            <a:spLocks noGrp="1"/>
          </p:cNvSpPr>
          <p:nvPr>
            <p:ph idx="1"/>
          </p:nvPr>
        </p:nvSpPr>
        <p:spPr/>
        <p:txBody>
          <a:bodyPr>
            <a:normAutofit/>
          </a:bodyPr>
          <a:lstStyle/>
          <a:p>
            <a:r>
              <a:rPr lang="zh-CN" altLang="en-US" sz="2800" dirty="0" smtClean="0"/>
              <a:t>频繁地复制数据，会降低系统运行的效率。</a:t>
            </a:r>
            <a:endParaRPr lang="en-US" altLang="zh-CN" sz="2800" dirty="0" smtClean="0"/>
          </a:p>
          <a:p>
            <a:r>
              <a:rPr lang="zh-CN" altLang="en-US" sz="2800" dirty="0" smtClean="0"/>
              <a:t>实际应用中，用户只对</a:t>
            </a:r>
            <a:r>
              <a:rPr lang="zh-CN" altLang="en-US" sz="2800" dirty="0" smtClean="0">
                <a:solidFill>
                  <a:srgbClr val="C00000"/>
                </a:solidFill>
              </a:rPr>
              <a:t>关键数据和日志文件</a:t>
            </a:r>
            <a:r>
              <a:rPr lang="zh-CN" altLang="en-US" sz="2800" dirty="0" smtClean="0"/>
              <a:t>镜像，而不是对整个数据库进行镜像。</a:t>
            </a: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67</a:t>
            </a:fld>
            <a:endParaRPr lang="zh-CN" altLang="en-US"/>
          </a:p>
        </p:txBody>
      </p:sp>
    </p:spTree>
    <p:extLst>
      <p:ext uri="{BB962C8B-B14F-4D97-AF65-F5344CB8AC3E}">
        <p14:creationId xmlns:p14="http://schemas.microsoft.com/office/powerpoint/2010/main" val="17070647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9848" y="412376"/>
            <a:ext cx="10058400" cy="5759824"/>
          </a:xfrm>
        </p:spPr>
        <p:txBody>
          <a:bodyPr>
            <a:normAutofit fontScale="92500" lnSpcReduction="20000"/>
          </a:bodyPr>
          <a:lstStyle/>
          <a:p>
            <a:pPr marL="0" indent="0">
              <a:buNone/>
            </a:pPr>
            <a:r>
              <a:rPr lang="en-US" altLang="zh-CN" sz="2800" dirty="0" smtClean="0">
                <a:solidFill>
                  <a:srgbClr val="C00000"/>
                </a:solidFill>
              </a:rPr>
              <a:t>begin </a:t>
            </a:r>
            <a:r>
              <a:rPr lang="en-US" altLang="zh-CN" sz="2800" dirty="0">
                <a:solidFill>
                  <a:srgbClr val="C00000"/>
                </a:solidFill>
              </a:rPr>
              <a:t>try </a:t>
            </a:r>
          </a:p>
          <a:p>
            <a:pPr marL="0" indent="0">
              <a:buNone/>
            </a:pPr>
            <a:r>
              <a:rPr lang="en-US" altLang="zh-CN" sz="2800" dirty="0"/>
              <a:t> </a:t>
            </a:r>
            <a:r>
              <a:rPr lang="en-US" altLang="zh-CN" sz="2800" dirty="0">
                <a:solidFill>
                  <a:srgbClr val="0070C0"/>
                </a:solidFill>
              </a:rPr>
              <a:t>begin </a:t>
            </a:r>
            <a:r>
              <a:rPr lang="en-US" altLang="zh-CN" sz="2800" dirty="0" err="1">
                <a:solidFill>
                  <a:srgbClr val="0070C0"/>
                </a:solidFill>
              </a:rPr>
              <a:t>tran</a:t>
            </a:r>
            <a:r>
              <a:rPr lang="en-US" altLang="zh-CN" sz="2800" dirty="0">
                <a:solidFill>
                  <a:srgbClr val="0070C0"/>
                </a:solidFill>
              </a:rPr>
              <a:t>-</a:t>
            </a:r>
            <a:r>
              <a:rPr lang="en-US" altLang="zh-CN" sz="2800" dirty="0"/>
              <a:t>---------</a:t>
            </a:r>
            <a:r>
              <a:rPr lang="zh-CN" altLang="en-US" sz="2800" dirty="0"/>
              <a:t>开始事务</a:t>
            </a:r>
          </a:p>
          <a:p>
            <a:pPr marL="0" indent="0">
              <a:buNone/>
            </a:pPr>
            <a:r>
              <a:rPr lang="zh-CN" altLang="en-US" sz="2800" dirty="0"/>
              <a:t> </a:t>
            </a:r>
            <a:r>
              <a:rPr lang="en-US" altLang="zh-CN" sz="2800" dirty="0"/>
              <a:t>update  </a:t>
            </a:r>
            <a:r>
              <a:rPr lang="en-US" altLang="zh-CN" sz="2800" dirty="0" err="1"/>
              <a:t>classinfo</a:t>
            </a:r>
            <a:r>
              <a:rPr lang="en-US" altLang="zh-CN" sz="2800" dirty="0"/>
              <a:t> </a:t>
            </a:r>
          </a:p>
          <a:p>
            <a:pPr marL="0" indent="0">
              <a:buNone/>
            </a:pPr>
            <a:r>
              <a:rPr lang="en-US" altLang="zh-CN" sz="2800" dirty="0"/>
              <a:t> set </a:t>
            </a:r>
            <a:r>
              <a:rPr lang="en-US" altLang="zh-CN" sz="2800" dirty="0" err="1"/>
              <a:t>cname</a:t>
            </a:r>
            <a:r>
              <a:rPr lang="en-US" altLang="zh-CN" sz="2800" dirty="0"/>
              <a:t>='</a:t>
            </a:r>
            <a:r>
              <a:rPr lang="en-US" altLang="zh-CN" sz="2800" dirty="0" err="1"/>
              <a:t>shumei</a:t>
            </a:r>
            <a:r>
              <a:rPr lang="en-US" altLang="zh-CN" sz="2800" dirty="0"/>
              <a:t>'</a:t>
            </a:r>
          </a:p>
          <a:p>
            <a:pPr marL="0" indent="0">
              <a:buNone/>
            </a:pPr>
            <a:r>
              <a:rPr lang="en-US" altLang="zh-CN" sz="2800" dirty="0"/>
              <a:t> where </a:t>
            </a:r>
            <a:r>
              <a:rPr lang="en-US" altLang="zh-CN" sz="2800" dirty="0" err="1"/>
              <a:t>cid</a:t>
            </a:r>
            <a:r>
              <a:rPr lang="en-US" altLang="zh-CN" sz="2800" dirty="0"/>
              <a:t>=2</a:t>
            </a:r>
          </a:p>
          <a:p>
            <a:pPr marL="0" indent="0">
              <a:buNone/>
            </a:pPr>
            <a:endParaRPr lang="en-US" altLang="zh-CN" sz="2800" dirty="0"/>
          </a:p>
          <a:p>
            <a:pPr marL="0" indent="0">
              <a:buNone/>
            </a:pPr>
            <a:r>
              <a:rPr lang="en-US" altLang="zh-CN" sz="2800" dirty="0"/>
              <a:t>  drop  table  </a:t>
            </a:r>
            <a:r>
              <a:rPr lang="en-US" altLang="zh-CN" sz="2800" dirty="0" err="1"/>
              <a:t>classinfo</a:t>
            </a:r>
            <a:endParaRPr lang="en-US" altLang="zh-CN" sz="2800" dirty="0"/>
          </a:p>
          <a:p>
            <a:pPr marL="0" indent="0">
              <a:buNone/>
            </a:pPr>
            <a:r>
              <a:rPr lang="en-US" altLang="zh-CN" sz="2800" dirty="0"/>
              <a:t> </a:t>
            </a:r>
            <a:r>
              <a:rPr lang="en-US" altLang="zh-CN" sz="2800" dirty="0">
                <a:solidFill>
                  <a:srgbClr val="0070C0"/>
                </a:solidFill>
              </a:rPr>
              <a:t>commit </a:t>
            </a:r>
            <a:r>
              <a:rPr lang="en-US" altLang="zh-CN" sz="2800" dirty="0" err="1">
                <a:solidFill>
                  <a:srgbClr val="0070C0"/>
                </a:solidFill>
              </a:rPr>
              <a:t>tran</a:t>
            </a:r>
            <a:r>
              <a:rPr lang="en-US" altLang="zh-CN" sz="2800" dirty="0">
                <a:solidFill>
                  <a:srgbClr val="0070C0"/>
                </a:solidFill>
              </a:rPr>
              <a:t>-</a:t>
            </a:r>
            <a:r>
              <a:rPr lang="en-US" altLang="zh-CN" sz="2800" dirty="0"/>
              <a:t>-----------</a:t>
            </a:r>
            <a:r>
              <a:rPr lang="zh-CN" altLang="en-US" sz="2800" dirty="0"/>
              <a:t>提交事务</a:t>
            </a:r>
          </a:p>
          <a:p>
            <a:pPr marL="0" indent="0">
              <a:buNone/>
            </a:pPr>
            <a:r>
              <a:rPr lang="en-US" altLang="zh-CN" sz="2800" dirty="0">
                <a:solidFill>
                  <a:srgbClr val="C00000"/>
                </a:solidFill>
              </a:rPr>
              <a:t>end try</a:t>
            </a:r>
          </a:p>
          <a:p>
            <a:pPr marL="0" indent="0">
              <a:buNone/>
            </a:pPr>
            <a:endParaRPr lang="en-US" altLang="zh-CN" sz="2800" dirty="0"/>
          </a:p>
          <a:p>
            <a:pPr marL="0" indent="0">
              <a:buNone/>
            </a:pPr>
            <a:r>
              <a:rPr lang="en-US" altLang="zh-CN" sz="2800" dirty="0">
                <a:solidFill>
                  <a:srgbClr val="C00000"/>
                </a:solidFill>
              </a:rPr>
              <a:t> begin catch</a:t>
            </a:r>
          </a:p>
          <a:p>
            <a:pPr marL="0" indent="0">
              <a:buNone/>
            </a:pPr>
            <a:r>
              <a:rPr lang="en-US" altLang="zh-CN" sz="2800" dirty="0"/>
              <a:t>   </a:t>
            </a:r>
            <a:r>
              <a:rPr lang="en-US" altLang="zh-CN" sz="2800" dirty="0">
                <a:solidFill>
                  <a:srgbClr val="0070C0"/>
                </a:solidFill>
              </a:rPr>
              <a:t>rollback </a:t>
            </a:r>
            <a:r>
              <a:rPr lang="en-US" altLang="zh-CN" sz="2800" dirty="0" err="1">
                <a:solidFill>
                  <a:srgbClr val="0070C0"/>
                </a:solidFill>
              </a:rPr>
              <a:t>tran</a:t>
            </a:r>
            <a:r>
              <a:rPr lang="en-US" altLang="zh-CN" sz="2800" dirty="0">
                <a:solidFill>
                  <a:srgbClr val="0070C0"/>
                </a:solidFill>
              </a:rPr>
              <a:t>-</a:t>
            </a:r>
            <a:r>
              <a:rPr lang="en-US" altLang="zh-CN" sz="2800" dirty="0"/>
              <a:t>-----------</a:t>
            </a:r>
            <a:r>
              <a:rPr lang="zh-CN" altLang="en-US" sz="2800" dirty="0"/>
              <a:t>回滚事务</a:t>
            </a:r>
          </a:p>
          <a:p>
            <a:pPr marL="0" indent="0">
              <a:buNone/>
            </a:pPr>
            <a:r>
              <a:rPr lang="zh-CN" altLang="en-US" sz="2800" dirty="0">
                <a:solidFill>
                  <a:srgbClr val="C00000"/>
                </a:solidFill>
              </a:rPr>
              <a:t> </a:t>
            </a:r>
            <a:r>
              <a:rPr lang="en-US" altLang="zh-CN" sz="2800" dirty="0">
                <a:solidFill>
                  <a:srgbClr val="C00000"/>
                </a:solidFill>
              </a:rPr>
              <a:t>end catch</a:t>
            </a:r>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7</a:t>
            </a:fld>
            <a:endParaRPr lang="zh-CN" altLang="en-US"/>
          </a:p>
        </p:txBody>
      </p:sp>
    </p:spTree>
    <p:extLst>
      <p:ext uri="{BB962C8B-B14F-4D97-AF65-F5344CB8AC3E}">
        <p14:creationId xmlns:p14="http://schemas.microsoft.com/office/powerpoint/2010/main" val="37336564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例</a:t>
            </a:r>
            <a:r>
              <a:rPr lang="en-US" altLang="zh-CN" sz="2800" dirty="0" smtClean="0"/>
              <a:t>2</a:t>
            </a:r>
            <a:r>
              <a:rPr lang="zh-CN" altLang="en-US" sz="2800" dirty="0" smtClean="0"/>
              <a:t>：</a:t>
            </a:r>
            <a:endParaRPr lang="zh-CN" altLang="en-US" sz="2800" dirty="0"/>
          </a:p>
        </p:txBody>
      </p:sp>
      <p:sp>
        <p:nvSpPr>
          <p:cNvPr id="3" name="内容占位符 2"/>
          <p:cNvSpPr>
            <a:spLocks noGrp="1"/>
          </p:cNvSpPr>
          <p:nvPr>
            <p:ph idx="1"/>
          </p:nvPr>
        </p:nvSpPr>
        <p:spPr/>
        <p:txBody>
          <a:bodyPr>
            <a:normAutofit/>
          </a:bodyPr>
          <a:lstStyle/>
          <a:p>
            <a:r>
              <a:rPr lang="zh-CN" altLang="zh-CN" sz="2800" dirty="0" smtClean="0"/>
              <a:t>修改</a:t>
            </a:r>
            <a:r>
              <a:rPr lang="en-US" altLang="zh-CN" sz="2800" dirty="0" err="1"/>
              <a:t>cid</a:t>
            </a:r>
            <a:r>
              <a:rPr lang="zh-CN" altLang="zh-CN" sz="2800" dirty="0"/>
              <a:t>为</a:t>
            </a:r>
            <a:r>
              <a:rPr lang="en-US" altLang="zh-CN" sz="2800" dirty="0"/>
              <a:t>2</a:t>
            </a:r>
            <a:r>
              <a:rPr lang="zh-CN" altLang="zh-CN" sz="2800" dirty="0"/>
              <a:t>的记录的</a:t>
            </a:r>
            <a:r>
              <a:rPr lang="en-US" altLang="zh-CN" sz="2800" dirty="0" err="1"/>
              <a:t>cname</a:t>
            </a:r>
            <a:r>
              <a:rPr lang="zh-CN" altLang="zh-CN" sz="2800" dirty="0"/>
              <a:t>为</a:t>
            </a:r>
            <a:r>
              <a:rPr lang="en-US" altLang="zh-CN" sz="2800" dirty="0"/>
              <a:t>3</a:t>
            </a:r>
            <a:r>
              <a:rPr lang="en-US" altLang="zh-CN" sz="2800" dirty="0" smtClean="0"/>
              <a:t>,</a:t>
            </a:r>
          </a:p>
          <a:p>
            <a:r>
              <a:rPr lang="en-US" altLang="zh-CN" sz="2800" dirty="0"/>
              <a:t> </a:t>
            </a:r>
            <a:r>
              <a:rPr lang="zh-CN" altLang="zh-CN" sz="2800" dirty="0" smtClean="0"/>
              <a:t>修改</a:t>
            </a:r>
            <a:r>
              <a:rPr lang="en-US" altLang="zh-CN" sz="2800" dirty="0" err="1"/>
              <a:t>cid</a:t>
            </a:r>
            <a:r>
              <a:rPr lang="zh-CN" altLang="zh-CN" sz="2800" dirty="0"/>
              <a:t>为</a:t>
            </a:r>
            <a:r>
              <a:rPr lang="en-US" altLang="zh-CN" sz="2800" dirty="0"/>
              <a:t>2</a:t>
            </a:r>
            <a:r>
              <a:rPr lang="zh-CN" altLang="zh-CN" sz="2800" dirty="0"/>
              <a:t>的记录的</a:t>
            </a:r>
            <a:r>
              <a:rPr lang="en-US" altLang="zh-CN" sz="2800" dirty="0" err="1"/>
              <a:t>cname</a:t>
            </a:r>
            <a:r>
              <a:rPr lang="zh-CN" altLang="zh-CN" sz="2800" dirty="0"/>
              <a:t>为</a:t>
            </a:r>
            <a:r>
              <a:rPr lang="en-US" altLang="zh-CN" sz="2800" dirty="0"/>
              <a:t>4,</a:t>
            </a:r>
            <a:endParaRPr lang="zh-CN" altLang="zh-CN" sz="2800" dirty="0"/>
          </a:p>
          <a:p>
            <a:r>
              <a:rPr lang="en-US" altLang="zh-CN" sz="2800" dirty="0"/>
              <a:t> </a:t>
            </a:r>
            <a:r>
              <a:rPr lang="zh-CN" altLang="zh-CN" sz="2800" dirty="0" smtClean="0"/>
              <a:t>修改</a:t>
            </a:r>
            <a:r>
              <a:rPr lang="en-US" altLang="zh-CN" sz="2800" dirty="0" err="1"/>
              <a:t>cid</a:t>
            </a:r>
            <a:r>
              <a:rPr lang="zh-CN" altLang="zh-CN" sz="2800" dirty="0"/>
              <a:t>为</a:t>
            </a:r>
            <a:r>
              <a:rPr lang="en-US" altLang="zh-CN" sz="2800" dirty="0"/>
              <a:t>2</a:t>
            </a:r>
            <a:r>
              <a:rPr lang="zh-CN" altLang="zh-CN" sz="2800" dirty="0"/>
              <a:t>的记录的</a:t>
            </a:r>
            <a:r>
              <a:rPr lang="en-US" altLang="zh-CN" sz="2800" dirty="0" err="1"/>
              <a:t>cname</a:t>
            </a:r>
            <a:r>
              <a:rPr lang="zh-CN" altLang="zh-CN" sz="2800" dirty="0"/>
              <a:t>为</a:t>
            </a:r>
            <a:r>
              <a:rPr lang="en-US" altLang="zh-CN" sz="2800" dirty="0"/>
              <a:t>5</a:t>
            </a:r>
            <a:r>
              <a:rPr lang="en-US" altLang="zh-CN" sz="2800" dirty="0" smtClean="0"/>
              <a:t>.</a:t>
            </a:r>
          </a:p>
          <a:p>
            <a:endParaRPr lang="en-US" altLang="zh-CN" sz="2800" dirty="0"/>
          </a:p>
          <a:p>
            <a:r>
              <a:rPr lang="zh-CN" altLang="zh-CN" sz="2800" dirty="0" smtClean="0"/>
              <a:t>定义</a:t>
            </a:r>
            <a:r>
              <a:rPr lang="zh-CN" altLang="zh-CN" sz="2800" dirty="0"/>
              <a:t>变量</a:t>
            </a:r>
            <a:r>
              <a:rPr lang="en-US" altLang="zh-CN" sz="2800" dirty="0"/>
              <a:t>@</a:t>
            </a:r>
            <a:r>
              <a:rPr lang="en-US" altLang="zh-CN" sz="2800" dirty="0" err="1"/>
              <a:t>num</a:t>
            </a:r>
            <a:r>
              <a:rPr lang="zh-CN" altLang="zh-CN" sz="2800" dirty="0"/>
              <a:t>并赋值</a:t>
            </a:r>
            <a:r>
              <a:rPr lang="en-US" altLang="zh-CN" sz="2800" dirty="0"/>
              <a:t>,</a:t>
            </a:r>
            <a:r>
              <a:rPr lang="zh-CN" altLang="zh-CN" sz="2800" dirty="0"/>
              <a:t>如果</a:t>
            </a:r>
            <a:r>
              <a:rPr lang="en-US" altLang="zh-CN" sz="2800" dirty="0"/>
              <a:t>@</a:t>
            </a:r>
            <a:r>
              <a:rPr lang="en-US" altLang="zh-CN" sz="2800" dirty="0" err="1"/>
              <a:t>num</a:t>
            </a:r>
            <a:r>
              <a:rPr lang="en-US" altLang="zh-CN" sz="2800" dirty="0"/>
              <a:t>&lt;2</a:t>
            </a:r>
            <a:r>
              <a:rPr lang="zh-CN" altLang="zh-CN" sz="2800" dirty="0"/>
              <a:t>均执行</a:t>
            </a:r>
            <a:r>
              <a:rPr lang="en-US" altLang="zh-CN" sz="2800" dirty="0"/>
              <a:t>,</a:t>
            </a:r>
            <a:r>
              <a:rPr lang="zh-CN" altLang="zh-CN" sz="2800" dirty="0"/>
              <a:t>否则回滚</a:t>
            </a:r>
            <a:r>
              <a:rPr lang="en-US" altLang="zh-CN" sz="2800" dirty="0"/>
              <a:t>,</a:t>
            </a:r>
            <a:r>
              <a:rPr lang="zh-CN" altLang="zh-CN" sz="2800" dirty="0"/>
              <a:t>都不修改</a:t>
            </a:r>
          </a:p>
          <a:p>
            <a:pPr marL="0" indent="0">
              <a:buNone/>
            </a:pPr>
            <a:endParaRPr lang="zh-CN" altLang="zh-CN" sz="2800" dirty="0"/>
          </a:p>
          <a:p>
            <a:pPr marL="0" indent="0">
              <a:buNone/>
            </a:pPr>
            <a:endParaRPr lang="zh-CN" altLang="zh-CN" sz="2800" dirty="0"/>
          </a:p>
          <a:p>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8</a:t>
            </a:fld>
            <a:endParaRPr lang="zh-CN" altLang="en-US"/>
          </a:p>
        </p:txBody>
      </p:sp>
    </p:spTree>
    <p:extLst>
      <p:ext uri="{BB962C8B-B14F-4D97-AF65-F5344CB8AC3E}">
        <p14:creationId xmlns:p14="http://schemas.microsoft.com/office/powerpoint/2010/main" val="2804835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1943" y="26894"/>
            <a:ext cx="10058400" cy="6831106"/>
          </a:xfrm>
        </p:spPr>
        <p:txBody>
          <a:bodyPr>
            <a:normAutofit fontScale="92500" lnSpcReduction="20000"/>
          </a:bodyPr>
          <a:lstStyle/>
          <a:p>
            <a:pPr marL="0" indent="0">
              <a:buNone/>
            </a:pPr>
            <a:r>
              <a:rPr lang="en-US" altLang="zh-CN" sz="2800" dirty="0" smtClean="0"/>
              <a:t>declare </a:t>
            </a:r>
            <a:r>
              <a:rPr lang="en-US" altLang="zh-CN" sz="2800" dirty="0"/>
              <a:t>@</a:t>
            </a:r>
            <a:r>
              <a:rPr lang="en-US" altLang="zh-CN" sz="2800" dirty="0" err="1"/>
              <a:t>num</a:t>
            </a:r>
            <a:r>
              <a:rPr lang="en-US" altLang="zh-CN" sz="2800" dirty="0"/>
              <a:t> </a:t>
            </a:r>
            <a:r>
              <a:rPr lang="en-US" altLang="zh-CN" sz="2800" dirty="0" err="1"/>
              <a:t>int</a:t>
            </a:r>
            <a:endParaRPr lang="zh-CN" altLang="zh-CN" sz="2800" dirty="0"/>
          </a:p>
          <a:p>
            <a:pPr marL="0" indent="0">
              <a:buNone/>
            </a:pPr>
            <a:r>
              <a:rPr lang="en-US" altLang="zh-CN" sz="2800" dirty="0"/>
              <a:t>set @</a:t>
            </a:r>
            <a:r>
              <a:rPr lang="en-US" altLang="zh-CN" sz="2800" dirty="0" err="1"/>
              <a:t>num</a:t>
            </a:r>
            <a:r>
              <a:rPr lang="en-US" altLang="zh-CN" sz="2800" dirty="0"/>
              <a:t>=1</a:t>
            </a:r>
            <a:endParaRPr lang="zh-CN" altLang="zh-CN" sz="2800" dirty="0"/>
          </a:p>
          <a:p>
            <a:pPr marL="0" indent="0">
              <a:buNone/>
            </a:pPr>
            <a:r>
              <a:rPr lang="en-US" altLang="zh-CN" sz="2800" dirty="0"/>
              <a:t> </a:t>
            </a:r>
            <a:r>
              <a:rPr lang="en-US" altLang="zh-CN" sz="2800" dirty="0">
                <a:solidFill>
                  <a:srgbClr val="C00000"/>
                </a:solidFill>
              </a:rPr>
              <a:t>begin </a:t>
            </a:r>
            <a:r>
              <a:rPr lang="en-US" altLang="zh-CN" sz="2800" dirty="0" err="1">
                <a:solidFill>
                  <a:srgbClr val="C00000"/>
                </a:solidFill>
              </a:rPr>
              <a:t>tran</a:t>
            </a:r>
            <a:r>
              <a:rPr lang="en-US" altLang="zh-CN" sz="2800" dirty="0">
                <a:solidFill>
                  <a:srgbClr val="C00000"/>
                </a:solidFill>
              </a:rPr>
              <a:t>-</a:t>
            </a:r>
            <a:r>
              <a:rPr lang="en-US" altLang="zh-CN" sz="2800" dirty="0"/>
              <a:t>--------------</a:t>
            </a:r>
            <a:r>
              <a:rPr lang="zh-CN" altLang="zh-CN" sz="2800" dirty="0"/>
              <a:t>开始事务</a:t>
            </a:r>
          </a:p>
          <a:p>
            <a:pPr marL="0" indent="0">
              <a:buNone/>
            </a:pPr>
            <a:r>
              <a:rPr lang="en-US" altLang="zh-CN" sz="2800" dirty="0" smtClean="0">
                <a:solidFill>
                  <a:srgbClr val="000099"/>
                </a:solidFill>
              </a:rPr>
              <a:t>update  </a:t>
            </a:r>
            <a:r>
              <a:rPr lang="en-US" altLang="zh-CN" sz="2800" dirty="0" err="1">
                <a:solidFill>
                  <a:srgbClr val="000099"/>
                </a:solidFill>
              </a:rPr>
              <a:t>classinfo</a:t>
            </a:r>
            <a:r>
              <a:rPr lang="en-US" altLang="zh-CN" sz="2800" dirty="0">
                <a:solidFill>
                  <a:srgbClr val="000099"/>
                </a:solidFill>
              </a:rPr>
              <a:t> </a:t>
            </a:r>
            <a:endParaRPr lang="zh-CN" altLang="zh-CN" sz="2800" dirty="0">
              <a:solidFill>
                <a:srgbClr val="000099"/>
              </a:solidFill>
            </a:endParaRPr>
          </a:p>
          <a:p>
            <a:pPr marL="0" indent="0">
              <a:buNone/>
            </a:pPr>
            <a:r>
              <a:rPr lang="en-US" altLang="zh-CN" sz="2800" dirty="0">
                <a:solidFill>
                  <a:srgbClr val="000099"/>
                </a:solidFill>
              </a:rPr>
              <a:t> set </a:t>
            </a:r>
            <a:r>
              <a:rPr lang="en-US" altLang="zh-CN" sz="2800" dirty="0" err="1">
                <a:solidFill>
                  <a:srgbClr val="000099"/>
                </a:solidFill>
              </a:rPr>
              <a:t>cname</a:t>
            </a:r>
            <a:r>
              <a:rPr lang="en-US" altLang="zh-CN" sz="2800" dirty="0">
                <a:solidFill>
                  <a:srgbClr val="000099"/>
                </a:solidFill>
              </a:rPr>
              <a:t>='3'</a:t>
            </a:r>
            <a:endParaRPr lang="zh-CN" altLang="zh-CN" sz="2800" dirty="0">
              <a:solidFill>
                <a:srgbClr val="000099"/>
              </a:solidFill>
            </a:endParaRPr>
          </a:p>
          <a:p>
            <a:pPr marL="0" indent="0">
              <a:buNone/>
            </a:pPr>
            <a:r>
              <a:rPr lang="en-US" altLang="zh-CN" sz="2800" dirty="0">
                <a:solidFill>
                  <a:srgbClr val="000099"/>
                </a:solidFill>
              </a:rPr>
              <a:t> where </a:t>
            </a:r>
            <a:r>
              <a:rPr lang="en-US" altLang="zh-CN" sz="2800" dirty="0" err="1">
                <a:solidFill>
                  <a:srgbClr val="000099"/>
                </a:solidFill>
              </a:rPr>
              <a:t>cid</a:t>
            </a:r>
            <a:r>
              <a:rPr lang="en-US" altLang="zh-CN" sz="2800" dirty="0">
                <a:solidFill>
                  <a:srgbClr val="000099"/>
                </a:solidFill>
              </a:rPr>
              <a:t>=2</a:t>
            </a:r>
            <a:endParaRPr lang="zh-CN" altLang="zh-CN" sz="2800" dirty="0">
              <a:solidFill>
                <a:srgbClr val="000099"/>
              </a:solidFill>
            </a:endParaRPr>
          </a:p>
          <a:p>
            <a:pPr marL="0" indent="0">
              <a:buNone/>
            </a:pPr>
            <a:r>
              <a:rPr lang="en-US" altLang="zh-CN" sz="2800" dirty="0"/>
              <a:t> update  </a:t>
            </a:r>
            <a:r>
              <a:rPr lang="en-US" altLang="zh-CN" sz="2800" dirty="0" err="1"/>
              <a:t>classinfo</a:t>
            </a:r>
            <a:r>
              <a:rPr lang="en-US" altLang="zh-CN" sz="2800" dirty="0"/>
              <a:t> </a:t>
            </a:r>
            <a:endParaRPr lang="zh-CN" altLang="zh-CN" sz="2800" dirty="0"/>
          </a:p>
          <a:p>
            <a:pPr marL="0" indent="0">
              <a:buNone/>
            </a:pPr>
            <a:r>
              <a:rPr lang="en-US" altLang="zh-CN" sz="2800" dirty="0"/>
              <a:t> set </a:t>
            </a:r>
            <a:r>
              <a:rPr lang="en-US" altLang="zh-CN" sz="2800" dirty="0" err="1"/>
              <a:t>cname</a:t>
            </a:r>
            <a:r>
              <a:rPr lang="en-US" altLang="zh-CN" sz="2800" dirty="0"/>
              <a:t>='4'</a:t>
            </a:r>
            <a:endParaRPr lang="zh-CN" altLang="zh-CN" sz="2800" dirty="0"/>
          </a:p>
          <a:p>
            <a:pPr marL="0" indent="0">
              <a:buNone/>
            </a:pPr>
            <a:r>
              <a:rPr lang="en-US" altLang="zh-CN" sz="2800" dirty="0"/>
              <a:t> where </a:t>
            </a:r>
            <a:r>
              <a:rPr lang="en-US" altLang="zh-CN" sz="2800" dirty="0" err="1"/>
              <a:t>cid</a:t>
            </a:r>
            <a:r>
              <a:rPr lang="en-US" altLang="zh-CN" sz="2800" dirty="0"/>
              <a:t>=3</a:t>
            </a:r>
            <a:endParaRPr lang="zh-CN" altLang="zh-CN" sz="2800" dirty="0"/>
          </a:p>
          <a:p>
            <a:pPr marL="0" indent="0">
              <a:buNone/>
            </a:pPr>
            <a:r>
              <a:rPr lang="en-US" altLang="zh-CN" sz="2800" dirty="0"/>
              <a:t> </a:t>
            </a:r>
            <a:r>
              <a:rPr lang="en-US" altLang="zh-CN" sz="2800" dirty="0">
                <a:solidFill>
                  <a:srgbClr val="000099"/>
                </a:solidFill>
              </a:rPr>
              <a:t>update  </a:t>
            </a:r>
            <a:r>
              <a:rPr lang="en-US" altLang="zh-CN" sz="2800" dirty="0" err="1">
                <a:solidFill>
                  <a:srgbClr val="000099"/>
                </a:solidFill>
              </a:rPr>
              <a:t>classinfo</a:t>
            </a:r>
            <a:r>
              <a:rPr lang="en-US" altLang="zh-CN" sz="2800" dirty="0">
                <a:solidFill>
                  <a:srgbClr val="000099"/>
                </a:solidFill>
              </a:rPr>
              <a:t> </a:t>
            </a:r>
            <a:endParaRPr lang="zh-CN" altLang="zh-CN" sz="2800" dirty="0">
              <a:solidFill>
                <a:srgbClr val="000099"/>
              </a:solidFill>
            </a:endParaRPr>
          </a:p>
          <a:p>
            <a:pPr marL="0" indent="0">
              <a:buNone/>
            </a:pPr>
            <a:r>
              <a:rPr lang="en-US" altLang="zh-CN" sz="2800" dirty="0">
                <a:solidFill>
                  <a:srgbClr val="000099"/>
                </a:solidFill>
              </a:rPr>
              <a:t> set </a:t>
            </a:r>
            <a:r>
              <a:rPr lang="en-US" altLang="zh-CN" sz="2800" dirty="0" err="1">
                <a:solidFill>
                  <a:srgbClr val="000099"/>
                </a:solidFill>
              </a:rPr>
              <a:t>cname</a:t>
            </a:r>
            <a:r>
              <a:rPr lang="en-US" altLang="zh-CN" sz="2800" dirty="0">
                <a:solidFill>
                  <a:srgbClr val="000099"/>
                </a:solidFill>
              </a:rPr>
              <a:t>='5'</a:t>
            </a:r>
            <a:endParaRPr lang="zh-CN" altLang="zh-CN" sz="2800" dirty="0">
              <a:solidFill>
                <a:srgbClr val="000099"/>
              </a:solidFill>
            </a:endParaRPr>
          </a:p>
          <a:p>
            <a:pPr marL="0" indent="0">
              <a:buNone/>
            </a:pPr>
            <a:r>
              <a:rPr lang="en-US" altLang="zh-CN" sz="2800" dirty="0">
                <a:solidFill>
                  <a:srgbClr val="000099"/>
                </a:solidFill>
              </a:rPr>
              <a:t> where </a:t>
            </a:r>
            <a:r>
              <a:rPr lang="en-US" altLang="zh-CN" sz="2800" dirty="0" err="1">
                <a:solidFill>
                  <a:srgbClr val="000099"/>
                </a:solidFill>
              </a:rPr>
              <a:t>cid</a:t>
            </a:r>
            <a:r>
              <a:rPr lang="en-US" altLang="zh-CN" sz="2800" dirty="0">
                <a:solidFill>
                  <a:srgbClr val="000099"/>
                </a:solidFill>
              </a:rPr>
              <a:t>=4</a:t>
            </a:r>
            <a:endParaRPr lang="zh-CN" altLang="zh-CN" sz="2800" dirty="0">
              <a:solidFill>
                <a:srgbClr val="000099"/>
              </a:solidFill>
            </a:endParaRPr>
          </a:p>
          <a:p>
            <a:pPr marL="0" indent="0">
              <a:buNone/>
            </a:pPr>
            <a:r>
              <a:rPr lang="en-US" altLang="zh-CN" sz="2800" dirty="0"/>
              <a:t> </a:t>
            </a:r>
            <a:r>
              <a:rPr lang="en-US" altLang="zh-CN" sz="2800" dirty="0" smtClean="0"/>
              <a:t>if </a:t>
            </a:r>
            <a:r>
              <a:rPr lang="en-US" altLang="zh-CN" sz="2800" dirty="0"/>
              <a:t>@</a:t>
            </a:r>
            <a:r>
              <a:rPr lang="en-US" altLang="zh-CN" sz="2800" dirty="0" err="1"/>
              <a:t>num</a:t>
            </a:r>
            <a:r>
              <a:rPr lang="en-US" altLang="zh-CN" sz="2800" dirty="0"/>
              <a:t>&lt;2</a:t>
            </a:r>
            <a:endParaRPr lang="zh-CN" altLang="zh-CN" sz="2800" dirty="0"/>
          </a:p>
          <a:p>
            <a:pPr marL="0" indent="0">
              <a:buNone/>
            </a:pPr>
            <a:r>
              <a:rPr lang="en-US" altLang="zh-CN" sz="2800" dirty="0"/>
              <a:t>     </a:t>
            </a:r>
            <a:r>
              <a:rPr lang="en-US" altLang="zh-CN" sz="2800" dirty="0">
                <a:solidFill>
                  <a:srgbClr val="C00000"/>
                </a:solidFill>
              </a:rPr>
              <a:t>commit </a:t>
            </a:r>
            <a:r>
              <a:rPr lang="en-US" altLang="zh-CN" sz="2800" dirty="0" err="1">
                <a:solidFill>
                  <a:srgbClr val="C00000"/>
                </a:solidFill>
              </a:rPr>
              <a:t>tran</a:t>
            </a:r>
            <a:r>
              <a:rPr lang="en-US" altLang="zh-CN" sz="2800" dirty="0">
                <a:solidFill>
                  <a:srgbClr val="C00000"/>
                </a:solidFill>
              </a:rPr>
              <a:t>-</a:t>
            </a:r>
            <a:r>
              <a:rPr lang="en-US" altLang="zh-CN" sz="2800" dirty="0"/>
              <a:t>------</a:t>
            </a:r>
            <a:r>
              <a:rPr lang="zh-CN" altLang="zh-CN" sz="2800" dirty="0"/>
              <a:t>提交事务</a:t>
            </a:r>
          </a:p>
          <a:p>
            <a:pPr marL="0" indent="0">
              <a:buNone/>
            </a:pPr>
            <a:r>
              <a:rPr lang="en-US" altLang="zh-CN" sz="2800" dirty="0"/>
              <a:t> else </a:t>
            </a:r>
            <a:endParaRPr lang="zh-CN" altLang="zh-CN" sz="2800" dirty="0"/>
          </a:p>
          <a:p>
            <a:pPr marL="0" indent="0">
              <a:buNone/>
            </a:pPr>
            <a:r>
              <a:rPr lang="en-US" altLang="zh-CN" sz="2800" dirty="0"/>
              <a:t>     </a:t>
            </a:r>
            <a:r>
              <a:rPr lang="en-US" altLang="zh-CN" sz="2800" dirty="0">
                <a:solidFill>
                  <a:srgbClr val="C00000"/>
                </a:solidFill>
              </a:rPr>
              <a:t>rollback </a:t>
            </a:r>
            <a:r>
              <a:rPr lang="en-US" altLang="zh-CN" sz="2800" dirty="0" err="1">
                <a:solidFill>
                  <a:srgbClr val="C00000"/>
                </a:solidFill>
              </a:rPr>
              <a:t>tran</a:t>
            </a:r>
            <a:r>
              <a:rPr lang="en-US" altLang="zh-CN" sz="2800" dirty="0">
                <a:solidFill>
                  <a:srgbClr val="C00000"/>
                </a:solidFill>
              </a:rPr>
              <a:t>-</a:t>
            </a:r>
            <a:r>
              <a:rPr lang="en-US" altLang="zh-CN" sz="2800" dirty="0"/>
              <a:t>------</a:t>
            </a:r>
            <a:r>
              <a:rPr lang="zh-CN" altLang="zh-CN" sz="2800" dirty="0"/>
              <a:t>回滚事务</a:t>
            </a:r>
          </a:p>
          <a:p>
            <a:pPr marL="0" indent="0">
              <a:buNone/>
            </a:pPr>
            <a:endParaRPr lang="zh-CN" altLang="zh-CN" sz="2800" dirty="0"/>
          </a:p>
          <a:p>
            <a:pPr marL="0" indent="0">
              <a:buNone/>
            </a:pPr>
            <a:endParaRPr lang="zh-CN" altLang="en-US" sz="2800" dirty="0"/>
          </a:p>
        </p:txBody>
      </p:sp>
      <p:sp>
        <p:nvSpPr>
          <p:cNvPr id="4" name="灯片编号占位符 3"/>
          <p:cNvSpPr>
            <a:spLocks noGrp="1"/>
          </p:cNvSpPr>
          <p:nvPr>
            <p:ph type="sldNum" sz="quarter" idx="12"/>
          </p:nvPr>
        </p:nvSpPr>
        <p:spPr/>
        <p:txBody>
          <a:bodyPr/>
          <a:lstStyle/>
          <a:p>
            <a:fld id="{BEBF9BF7-DC7B-4671-866E-DDAD12303B6C}" type="slidenum">
              <a:rPr lang="zh-CN" altLang="en-US" smtClean="0"/>
              <a:t>9</a:t>
            </a:fld>
            <a:endParaRPr lang="zh-CN" altLang="en-US"/>
          </a:p>
        </p:txBody>
      </p:sp>
    </p:spTree>
    <p:extLst>
      <p:ext uri="{BB962C8B-B14F-4D97-AF65-F5344CB8AC3E}">
        <p14:creationId xmlns:p14="http://schemas.microsoft.com/office/powerpoint/2010/main" val="21157668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TM03090434[[fn=木材纹理]]</Template>
  <TotalTime>576</TotalTime>
  <Words>2298</Words>
  <Application>Microsoft Office PowerPoint</Application>
  <PresentationFormat>宽屏</PresentationFormat>
  <Paragraphs>356</Paragraphs>
  <Slides>67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67</vt:i4>
      </vt:variant>
    </vt:vector>
  </HeadingPairs>
  <TitlesOfParts>
    <vt:vector size="73" baseType="lpstr">
      <vt:lpstr>等线</vt:lpstr>
      <vt:lpstr>方正姚体</vt:lpstr>
      <vt:lpstr>Rockwell</vt:lpstr>
      <vt:lpstr>Rockwell Condensed</vt:lpstr>
      <vt:lpstr>Wingdings</vt:lpstr>
      <vt:lpstr>木活字</vt:lpstr>
      <vt:lpstr>第十章     数据库恢复技术</vt:lpstr>
      <vt:lpstr>PowerPoint 演示文稿</vt:lpstr>
      <vt:lpstr>10.1 事务的基本概念</vt:lpstr>
      <vt:lpstr>PowerPoint 演示文稿</vt:lpstr>
      <vt:lpstr>PowerPoint 演示文稿</vt:lpstr>
      <vt:lpstr>例1</vt:lpstr>
      <vt:lpstr>PowerPoint 演示文稿</vt:lpstr>
      <vt:lpstr>例2：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10.2 数据库恢复概述</vt:lpstr>
      <vt:lpstr>PowerPoint 演示文稿</vt:lpstr>
      <vt:lpstr>10.3 故障的种类</vt:lpstr>
      <vt:lpstr>1.事务内部的故障： </vt:lpstr>
      <vt:lpstr>PowerPoint 演示文稿</vt:lpstr>
      <vt:lpstr>PowerPoint 演示文稿</vt:lpstr>
      <vt:lpstr>2.系统故障</vt:lpstr>
      <vt:lpstr>PowerPoint 演示文稿</vt:lpstr>
      <vt:lpstr>3介质故障</vt:lpstr>
      <vt:lpstr>4 计算机病毒</vt:lpstr>
      <vt:lpstr>PowerPoint 演示文稿</vt:lpstr>
      <vt:lpstr>10.4 恢复的实现技术</vt:lpstr>
      <vt:lpstr>1. 数据转储</vt:lpstr>
      <vt:lpstr>PowerPoint 演示文稿</vt:lpstr>
      <vt:lpstr>2. 转储方法</vt:lpstr>
      <vt:lpstr>静态转储</vt:lpstr>
      <vt:lpstr>动态转储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海量转储</vt:lpstr>
      <vt:lpstr>增量转储</vt:lpstr>
      <vt:lpstr>PowerPoint 演示文稿</vt:lpstr>
      <vt:lpstr>2 登记日志文件</vt:lpstr>
      <vt:lpstr>以记录为单位的日志文件内容：</vt:lpstr>
      <vt:lpstr>以数据块为单位的日志文件</vt:lpstr>
      <vt:lpstr>日志文件的作用</vt:lpstr>
      <vt:lpstr>PowerPoint 演示文稿</vt:lpstr>
      <vt:lpstr>PowerPoint 演示文稿</vt:lpstr>
      <vt:lpstr>PowerPoint 演示文稿</vt:lpstr>
      <vt:lpstr>10.5 恢复策略</vt:lpstr>
      <vt:lpstr>1 事务故障的恢复</vt:lpstr>
      <vt:lpstr>2 系统故障的恢复</vt:lpstr>
      <vt:lpstr>3 介质故障的恢复</vt:lpstr>
      <vt:lpstr>10.6 具有检查点的恢复技术</vt:lpstr>
      <vt:lpstr>PowerPoint 演示文稿</vt:lpstr>
      <vt:lpstr>PowerPoint 演示文稿</vt:lpstr>
      <vt:lpstr>PowerPoint 演示文稿</vt:lpstr>
      <vt:lpstr>10.7 数据库镜像</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数据库系统原理</dc:title>
  <dc:creator>jenny</dc:creator>
  <cp:lastModifiedBy>jenny</cp:lastModifiedBy>
  <cp:revision>124</cp:revision>
  <dcterms:created xsi:type="dcterms:W3CDTF">2020-07-07T00:45:56Z</dcterms:created>
  <dcterms:modified xsi:type="dcterms:W3CDTF">2021-04-28T07:30:05Z</dcterms:modified>
</cp:coreProperties>
</file>